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74" r:id="rId7"/>
    <p:sldId id="263" r:id="rId8"/>
    <p:sldId id="264" r:id="rId9"/>
    <p:sldId id="257" r:id="rId10"/>
    <p:sldId id="265" r:id="rId11"/>
    <p:sldId id="266" r:id="rId12"/>
    <p:sldId id="267" r:id="rId13"/>
    <p:sldId id="268" r:id="rId14"/>
    <p:sldId id="269" r:id="rId15"/>
    <p:sldId id="270" r:id="rId16"/>
    <p:sldId id="271" r:id="rId17"/>
    <p:sldId id="272" r:id="rId18"/>
    <p:sldId id="273" r:id="rId19"/>
    <p:sldId id="276" r:id="rId20"/>
    <p:sldId id="278" r:id="rId21"/>
    <p:sldId id="279" r:id="rId22"/>
    <p:sldId id="277" r:id="rId23"/>
    <p:sldId id="280" r:id="rId24"/>
    <p:sldId id="281" r:id="rId25"/>
    <p:sldId id="275"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91" autoAdjust="0"/>
    <p:restoredTop sz="94576" autoAdjust="0"/>
  </p:normalViewPr>
  <p:slideViewPr>
    <p:cSldViewPr>
      <p:cViewPr varScale="1">
        <p:scale>
          <a:sx n="69" d="100"/>
          <a:sy n="69" d="100"/>
        </p:scale>
        <p:origin x="-1104" y="-108"/>
      </p:cViewPr>
      <p:guideLst>
        <p:guide orient="horz" pos="2160"/>
        <p:guide pos="2880"/>
      </p:guideLst>
    </p:cSldViewPr>
  </p:slideViewPr>
  <p:outlineViewPr>
    <p:cViewPr>
      <p:scale>
        <a:sx n="33" d="100"/>
        <a:sy n="33" d="100"/>
      </p:scale>
      <p:origin x="0" y="1528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8/15/2014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038600"/>
            <a:ext cx="7772400" cy="1981200"/>
          </a:xfrm>
        </p:spPr>
        <p:txBody>
          <a:bodyPr>
            <a:noAutofit/>
          </a:bodyPr>
          <a:lstStyle/>
          <a:p>
            <a:r>
              <a:rPr lang="en-US" sz="2400" dirty="0" err="1" smtClean="0"/>
              <a:t>Standar</a:t>
            </a:r>
            <a:r>
              <a:rPr lang="en-US" sz="2400" dirty="0" smtClean="0"/>
              <a:t> </a:t>
            </a:r>
            <a:r>
              <a:rPr lang="en-US" sz="2400" dirty="0" err="1" smtClean="0"/>
              <a:t>Kompetensi</a:t>
            </a:r>
            <a:r>
              <a:rPr lang="en-US" sz="2400" dirty="0" smtClean="0"/>
              <a:t/>
            </a:r>
            <a:br>
              <a:rPr lang="en-US" sz="2400" dirty="0" smtClean="0"/>
            </a:br>
            <a:r>
              <a:rPr lang="id-ID" sz="2400" dirty="0" smtClean="0"/>
              <a:t>Mendiagnosis permasalahan perangkat yang tersambung jaringan berbasis luas (Wide Area Network)</a:t>
            </a:r>
            <a:r>
              <a:rPr lang="en-US" sz="2400" dirty="0" smtClean="0"/>
              <a:t/>
            </a:r>
            <a:br>
              <a:rPr lang="en-US" sz="2400" dirty="0" smtClean="0"/>
            </a:br>
            <a:r>
              <a:rPr lang="en-US" sz="2400" dirty="0" err="1" smtClean="0"/>
              <a:t>Oleh</a:t>
            </a:r>
            <a:r>
              <a:rPr lang="en-US" sz="2400" dirty="0" smtClean="0"/>
              <a:t> : M. </a:t>
            </a:r>
            <a:r>
              <a:rPr lang="en-US" sz="2400" dirty="0" err="1" smtClean="0"/>
              <a:t>Saiful</a:t>
            </a:r>
            <a:r>
              <a:rPr lang="en-US" sz="2400" dirty="0" smtClean="0"/>
              <a:t> </a:t>
            </a:r>
            <a:r>
              <a:rPr lang="en-US" sz="2400" dirty="0" err="1" smtClean="0"/>
              <a:t>Mukharom</a:t>
            </a:r>
            <a:r>
              <a:rPr lang="en-US" sz="2400" dirty="0" smtClean="0"/>
              <a:t/>
            </a:r>
            <a:br>
              <a:rPr lang="en-US" sz="2400" dirty="0" smtClean="0"/>
            </a:br>
            <a:r>
              <a:rPr lang="en-US" sz="2400" dirty="0" smtClean="0"/>
              <a:t>saifulindo@guruku.my.id</a:t>
            </a:r>
            <a:r>
              <a:rPr lang="id-ID" sz="2400" dirty="0" smtClean="0"/>
              <a:t/>
            </a:r>
            <a:br>
              <a:rPr lang="id-ID" sz="2400" dirty="0" smtClean="0"/>
            </a:br>
            <a:endParaRPr lang="id-ID" sz="2400" dirty="0"/>
          </a:p>
        </p:txBody>
      </p:sp>
      <p:sp>
        <p:nvSpPr>
          <p:cNvPr id="3" name="Subtitle 2"/>
          <p:cNvSpPr>
            <a:spLocks noGrp="1"/>
          </p:cNvSpPr>
          <p:nvPr>
            <p:ph type="subTitle" idx="1"/>
          </p:nvPr>
        </p:nvSpPr>
        <p:spPr>
          <a:xfrm>
            <a:off x="1219200" y="1295400"/>
            <a:ext cx="6400800" cy="1752600"/>
          </a:xfrm>
        </p:spPr>
        <p:txBody>
          <a:bodyPr>
            <a:normAutofit fontScale="70000" lnSpcReduction="20000"/>
          </a:bodyPr>
          <a:lstStyle/>
          <a:p>
            <a:r>
              <a:rPr lang="en-US" dirty="0" err="1" smtClean="0"/>
              <a:t>Kompetensi</a:t>
            </a:r>
            <a:r>
              <a:rPr lang="en-US" dirty="0" smtClean="0"/>
              <a:t> </a:t>
            </a:r>
            <a:r>
              <a:rPr lang="en-US" dirty="0" err="1" smtClean="0"/>
              <a:t>Dasar</a:t>
            </a:r>
            <a:endParaRPr lang="en-US" dirty="0" smtClean="0"/>
          </a:p>
          <a:p>
            <a:r>
              <a:rPr lang="id-ID" dirty="0" smtClean="0"/>
              <a:t>Mengidentifikasi masalah Fungsionalitas Jaringan pada perangkat Melalui Gejala yang Muncul</a:t>
            </a:r>
            <a:endParaRPr lang="en-US" dirty="0" smtClean="0"/>
          </a:p>
          <a:p>
            <a:r>
              <a:rPr lang="en-US" dirty="0" smtClean="0"/>
              <a:t>4 x 45 </a:t>
            </a:r>
            <a:r>
              <a:rPr lang="en-US" dirty="0" err="1" smtClean="0"/>
              <a:t>menit</a:t>
            </a:r>
            <a:endParaRPr lang="en-US"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Membentuk</a:t>
            </a:r>
            <a:r>
              <a:rPr lang="en-US" b="1" dirty="0" smtClean="0"/>
              <a:t> </a:t>
            </a:r>
            <a:r>
              <a:rPr lang="en-US" b="1" dirty="0" err="1" smtClean="0"/>
              <a:t>Kelompok</a:t>
            </a:r>
            <a:r>
              <a:rPr lang="en-US" b="1" dirty="0" smtClean="0"/>
              <a:t> </a:t>
            </a:r>
            <a:r>
              <a:rPr lang="en-US" b="1" dirty="0" err="1" smtClean="0"/>
              <a:t>Belajar</a:t>
            </a:r>
            <a:endParaRPr lang="id-ID" b="1" dirty="0"/>
          </a:p>
        </p:txBody>
      </p:sp>
      <p:sp>
        <p:nvSpPr>
          <p:cNvPr id="3" name="Content Placeholder 2"/>
          <p:cNvSpPr>
            <a:spLocks noGrp="1"/>
          </p:cNvSpPr>
          <p:nvPr>
            <p:ph idx="1"/>
          </p:nvPr>
        </p:nvSpPr>
        <p:spPr>
          <a:xfrm>
            <a:off x="457200" y="2133600"/>
            <a:ext cx="8229600" cy="3992563"/>
          </a:xfrm>
        </p:spPr>
        <p:txBody>
          <a:bodyPr>
            <a:normAutofit/>
          </a:bodyPr>
          <a:lstStyle/>
          <a:p>
            <a:pPr algn="ctr">
              <a:buNone/>
            </a:pPr>
            <a:r>
              <a:rPr lang="en-US" sz="4000" b="1" dirty="0" smtClean="0"/>
              <a:t>Minimal 4 </a:t>
            </a:r>
            <a:r>
              <a:rPr lang="en-US" sz="4000" b="1" dirty="0" err="1" smtClean="0"/>
              <a:t>dan</a:t>
            </a:r>
            <a:r>
              <a:rPr lang="en-US" sz="4000" b="1" dirty="0" smtClean="0"/>
              <a:t> </a:t>
            </a:r>
            <a:r>
              <a:rPr lang="en-US" sz="4000" b="1" dirty="0" err="1" smtClean="0"/>
              <a:t>maksimal</a:t>
            </a:r>
            <a:r>
              <a:rPr lang="en-US" sz="4000" b="1" dirty="0" smtClean="0"/>
              <a:t> 5 </a:t>
            </a:r>
            <a:r>
              <a:rPr lang="en-US" sz="4000" b="1" dirty="0" err="1" smtClean="0"/>
              <a:t>anggota</a:t>
            </a:r>
            <a:endParaRPr lang="en-US" sz="4000" b="1" dirty="0" smtClean="0"/>
          </a:p>
          <a:p>
            <a:pPr algn="ctr">
              <a:buNone/>
            </a:pPr>
            <a:r>
              <a:rPr lang="en-US" sz="4000" b="1" dirty="0" smtClean="0"/>
              <a:t> </a:t>
            </a:r>
          </a:p>
          <a:p>
            <a:pPr algn="ctr">
              <a:buNone/>
            </a:pPr>
            <a:r>
              <a:rPr lang="en-US" sz="4000" b="1" dirty="0" err="1" smtClean="0"/>
              <a:t>Diskusi</a:t>
            </a:r>
            <a:r>
              <a:rPr lang="en-US" sz="4000" b="1" dirty="0" smtClean="0"/>
              <a:t> </a:t>
            </a:r>
            <a:r>
              <a:rPr lang="en-US" sz="4000" b="1" dirty="0" err="1" smtClean="0"/>
              <a:t>membentuk</a:t>
            </a:r>
            <a:r>
              <a:rPr lang="en-US" sz="4000" b="1" dirty="0" smtClean="0"/>
              <a:t> </a:t>
            </a:r>
            <a:r>
              <a:rPr lang="en-US" sz="4000" b="1" dirty="0" err="1" smtClean="0"/>
              <a:t>huruf</a:t>
            </a:r>
            <a:r>
              <a:rPr lang="en-US" sz="4000" b="1" dirty="0" smtClean="0"/>
              <a:t> O </a:t>
            </a:r>
            <a:r>
              <a:rPr lang="en-US" sz="4000" b="1" dirty="0" err="1" smtClean="0"/>
              <a:t>atau</a:t>
            </a:r>
            <a:r>
              <a:rPr lang="en-US" sz="4000" b="1" dirty="0" smtClean="0"/>
              <a:t> U</a:t>
            </a:r>
          </a:p>
          <a:p>
            <a:pPr algn="ctr">
              <a:buNone/>
            </a:pPr>
            <a:endParaRPr lang="en-US" sz="4000" b="1" dirty="0" smtClean="0"/>
          </a:p>
          <a:p>
            <a:pPr algn="ctr">
              <a:buNone/>
            </a:pPr>
            <a:r>
              <a:rPr lang="en-US" sz="4000" b="1" dirty="0" err="1" smtClean="0"/>
              <a:t>Mengumpulkan</a:t>
            </a:r>
            <a:r>
              <a:rPr lang="en-US" sz="4000" b="1" dirty="0" smtClean="0"/>
              <a:t> </a:t>
            </a:r>
            <a:r>
              <a:rPr lang="en-US" sz="4000" b="1" dirty="0" err="1" smtClean="0"/>
              <a:t>daftar</a:t>
            </a:r>
            <a:r>
              <a:rPr lang="en-US" sz="4000" b="1" dirty="0" smtClean="0"/>
              <a:t> </a:t>
            </a:r>
            <a:r>
              <a:rPr lang="en-US" sz="4000" b="1" dirty="0" err="1" smtClean="0"/>
              <a:t>nama</a:t>
            </a:r>
            <a:r>
              <a:rPr lang="en-US" sz="4000" b="1" dirty="0" smtClean="0"/>
              <a:t> </a:t>
            </a:r>
            <a:r>
              <a:rPr lang="en-US" sz="4000" b="1" dirty="0" err="1" smtClean="0"/>
              <a:t>anggota</a:t>
            </a:r>
            <a:endParaRPr lang="id-ID" sz="4000"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Tugas</a:t>
            </a:r>
            <a:r>
              <a:rPr lang="en-US" dirty="0" smtClean="0"/>
              <a:t> </a:t>
            </a:r>
            <a:r>
              <a:rPr lang="en-US" dirty="0" err="1" smtClean="0"/>
              <a:t>Diskusi</a:t>
            </a:r>
            <a:endParaRPr lang="id-ID" dirty="0"/>
          </a:p>
        </p:txBody>
      </p:sp>
      <p:sp>
        <p:nvSpPr>
          <p:cNvPr id="3" name="Content Placeholder 2"/>
          <p:cNvSpPr>
            <a:spLocks noGrp="1"/>
          </p:cNvSpPr>
          <p:nvPr>
            <p:ph idx="1"/>
          </p:nvPr>
        </p:nvSpPr>
        <p:spPr/>
        <p:txBody>
          <a:bodyPr/>
          <a:lstStyle/>
          <a:p>
            <a:pPr>
              <a:buNone/>
            </a:pPr>
            <a:r>
              <a:rPr lang="en-US" dirty="0" smtClean="0"/>
              <a:t>a. </a:t>
            </a:r>
            <a:r>
              <a:rPr lang="en-US" dirty="0" err="1" smtClean="0"/>
              <a:t>Diskusikanlah</a:t>
            </a:r>
            <a:r>
              <a:rPr lang="en-US" dirty="0" smtClean="0"/>
              <a:t> </a:t>
            </a:r>
            <a:r>
              <a:rPr lang="en-US" dirty="0" err="1" smtClean="0"/>
              <a:t>alasan</a:t>
            </a:r>
            <a:r>
              <a:rPr lang="en-US" dirty="0" smtClean="0"/>
              <a:t> </a:t>
            </a:r>
            <a:r>
              <a:rPr lang="en-US" dirty="0" err="1" smtClean="0"/>
              <a:t>mengapa</a:t>
            </a:r>
            <a:r>
              <a:rPr lang="en-US" dirty="0" smtClean="0"/>
              <a:t> </a:t>
            </a:r>
            <a:r>
              <a:rPr lang="en-US" dirty="0" err="1" smtClean="0"/>
              <a:t>tegangan</a:t>
            </a:r>
            <a:r>
              <a:rPr lang="en-US" dirty="0" smtClean="0"/>
              <a:t> </a:t>
            </a:r>
            <a:r>
              <a:rPr lang="en-US" dirty="0" err="1" smtClean="0"/>
              <a:t>listrik</a:t>
            </a:r>
            <a:r>
              <a:rPr lang="en-US" dirty="0" smtClean="0"/>
              <a:t> </a:t>
            </a:r>
            <a:r>
              <a:rPr lang="en-US" dirty="0" err="1" smtClean="0"/>
              <a:t>dapat</a:t>
            </a:r>
            <a:r>
              <a:rPr lang="en-US" dirty="0" smtClean="0"/>
              <a:t> </a:t>
            </a:r>
            <a:r>
              <a:rPr lang="en-US" dirty="0" err="1" smtClean="0"/>
              <a:t>menjadi</a:t>
            </a:r>
            <a:r>
              <a:rPr lang="en-US" dirty="0" smtClean="0"/>
              <a:t> </a:t>
            </a:r>
            <a:r>
              <a:rPr lang="en-US" dirty="0" err="1" smtClean="0"/>
              <a:t>faktor</a:t>
            </a:r>
            <a:r>
              <a:rPr lang="en-US" dirty="0" smtClean="0"/>
              <a:t> </a:t>
            </a:r>
            <a:r>
              <a:rPr lang="en-US" dirty="0" err="1" smtClean="0"/>
              <a:t>penyebab</a:t>
            </a:r>
            <a:r>
              <a:rPr lang="en-US" dirty="0" smtClean="0"/>
              <a:t> </a:t>
            </a:r>
            <a:r>
              <a:rPr lang="en-US" dirty="0" err="1" smtClean="0"/>
              <a:t>kerusakan</a:t>
            </a:r>
            <a:r>
              <a:rPr lang="en-US" dirty="0" smtClean="0"/>
              <a:t> </a:t>
            </a:r>
            <a:r>
              <a:rPr lang="en-US" dirty="0" err="1" smtClean="0"/>
              <a:t>jaringan</a:t>
            </a:r>
            <a:r>
              <a:rPr lang="en-US" dirty="0" smtClean="0"/>
              <a:t>.</a:t>
            </a:r>
          </a:p>
          <a:p>
            <a:pPr>
              <a:buNone/>
            </a:pPr>
            <a:r>
              <a:rPr lang="en-US" dirty="0" smtClean="0"/>
              <a:t>b. </a:t>
            </a:r>
            <a:r>
              <a:rPr lang="en-US" dirty="0" err="1" smtClean="0"/>
              <a:t>Diskusikanlah</a:t>
            </a:r>
            <a:r>
              <a:rPr lang="en-US" dirty="0" smtClean="0"/>
              <a:t> </a:t>
            </a:r>
            <a:r>
              <a:rPr lang="en-US" dirty="0" err="1" smtClean="0"/>
              <a:t>penyebab</a:t>
            </a:r>
            <a:r>
              <a:rPr lang="en-US" dirty="0" smtClean="0"/>
              <a:t> </a:t>
            </a:r>
            <a:r>
              <a:rPr lang="en-US" dirty="0" err="1" smtClean="0"/>
              <a:t>mati</a:t>
            </a:r>
            <a:r>
              <a:rPr lang="en-US" dirty="0" smtClean="0"/>
              <a:t>/</a:t>
            </a:r>
            <a:r>
              <a:rPr lang="en-US" dirty="0" err="1" smtClean="0"/>
              <a:t>tidak</a:t>
            </a:r>
            <a:r>
              <a:rPr lang="en-US" dirty="0" smtClean="0"/>
              <a:t> </a:t>
            </a:r>
            <a:r>
              <a:rPr lang="en-US" dirty="0" err="1" smtClean="0"/>
              <a:t>berfungsinya</a:t>
            </a:r>
            <a:r>
              <a:rPr lang="en-US" dirty="0" smtClean="0"/>
              <a:t> </a:t>
            </a:r>
            <a:r>
              <a:rPr lang="en-US" dirty="0" err="1" smtClean="0"/>
              <a:t>komponen</a:t>
            </a:r>
            <a:r>
              <a:rPr lang="en-US" dirty="0" smtClean="0"/>
              <a:t> </a:t>
            </a:r>
            <a:r>
              <a:rPr lang="en-US" dirty="0" err="1" smtClean="0"/>
              <a:t>perangkat</a:t>
            </a:r>
            <a:r>
              <a:rPr lang="en-US" dirty="0" smtClean="0"/>
              <a:t> wireless.</a:t>
            </a:r>
          </a:p>
          <a:p>
            <a:pPr>
              <a:buNone/>
            </a:pPr>
            <a:r>
              <a:rPr lang="en-US" dirty="0" smtClean="0"/>
              <a:t>c. </a:t>
            </a:r>
            <a:r>
              <a:rPr lang="en-US" dirty="0" err="1" smtClean="0"/>
              <a:t>Diskusikanlah</a:t>
            </a:r>
            <a:r>
              <a:rPr lang="en-US" dirty="0" smtClean="0"/>
              <a:t> </a:t>
            </a:r>
            <a:r>
              <a:rPr lang="en-US" dirty="0" err="1" smtClean="0"/>
              <a:t>dengan</a:t>
            </a:r>
            <a:r>
              <a:rPr lang="en-US" dirty="0" smtClean="0"/>
              <a:t> </a:t>
            </a:r>
            <a:r>
              <a:rPr lang="en-US" dirty="0" err="1" smtClean="0"/>
              <a:t>menyebutkan</a:t>
            </a:r>
            <a:r>
              <a:rPr lang="en-US" dirty="0" smtClean="0"/>
              <a:t> </a:t>
            </a:r>
            <a:r>
              <a:rPr lang="en-US" dirty="0" err="1" smtClean="0"/>
              <a:t>contoh</a:t>
            </a:r>
            <a:r>
              <a:rPr lang="en-US" dirty="0" smtClean="0"/>
              <a:t> </a:t>
            </a:r>
            <a:r>
              <a:rPr lang="en-US" dirty="0" err="1" smtClean="0"/>
              <a:t>gangguan</a:t>
            </a:r>
            <a:r>
              <a:rPr lang="en-US" dirty="0" smtClean="0"/>
              <a:t> </a:t>
            </a:r>
            <a:r>
              <a:rPr lang="en-US" dirty="0" err="1" smtClean="0"/>
              <a:t>kerusakan</a:t>
            </a:r>
            <a:r>
              <a:rPr lang="en-US" dirty="0" smtClean="0"/>
              <a:t> </a:t>
            </a:r>
            <a:r>
              <a:rPr lang="en-US" dirty="0" err="1" smtClean="0"/>
              <a:t>perangkat</a:t>
            </a:r>
            <a:r>
              <a:rPr lang="en-US" dirty="0" smtClean="0"/>
              <a:t> software </a:t>
            </a:r>
            <a:r>
              <a:rPr lang="en-US" dirty="0" err="1" smtClean="0"/>
              <a:t>jaringan</a:t>
            </a:r>
            <a:r>
              <a:rPr lang="en-US" dirty="0" smtClean="0"/>
              <a:t> </a:t>
            </a:r>
            <a:r>
              <a:rPr lang="en-US" dirty="0" err="1" smtClean="0"/>
              <a:t>luas</a:t>
            </a:r>
            <a:r>
              <a:rPr lang="en-US" dirty="0" smtClean="0"/>
              <a:t>.</a:t>
            </a:r>
            <a:endParaRPr lang="id-ID"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1905000"/>
            <a:ext cx="8229600" cy="2362200"/>
          </a:xfrm>
        </p:spPr>
        <p:txBody>
          <a:bodyPr>
            <a:normAutofit/>
          </a:bodyPr>
          <a:lstStyle/>
          <a:p>
            <a:pPr algn="ctr">
              <a:buNone/>
            </a:pPr>
            <a:r>
              <a:rPr lang="en-US" sz="4800" b="1" dirty="0" err="1" smtClean="0"/>
              <a:t>Kemukakan</a:t>
            </a:r>
            <a:r>
              <a:rPr lang="en-US" sz="4800" b="1" dirty="0" smtClean="0"/>
              <a:t> </a:t>
            </a:r>
            <a:r>
              <a:rPr lang="en-US" sz="4800" b="1" dirty="0" err="1" smtClean="0"/>
              <a:t>hasil</a:t>
            </a:r>
            <a:r>
              <a:rPr lang="en-US" sz="4800" b="1" dirty="0" smtClean="0"/>
              <a:t> </a:t>
            </a:r>
            <a:r>
              <a:rPr lang="en-US" sz="4800" b="1" dirty="0" err="1" smtClean="0"/>
              <a:t>diskusi</a:t>
            </a:r>
            <a:r>
              <a:rPr lang="en-US" sz="4800" b="1" dirty="0" smtClean="0"/>
              <a:t> </a:t>
            </a:r>
            <a:r>
              <a:rPr lang="en-US" sz="4800" b="1" dirty="0" err="1" smtClean="0"/>
              <a:t>kelompok</a:t>
            </a:r>
            <a:r>
              <a:rPr lang="en-US" sz="4800" b="1" dirty="0" smtClean="0"/>
              <a:t> </a:t>
            </a:r>
            <a:r>
              <a:rPr lang="en-US" sz="4800" b="1" dirty="0" err="1" smtClean="0"/>
              <a:t>belajar</a:t>
            </a:r>
            <a:r>
              <a:rPr lang="en-US" sz="4800" b="1" dirty="0" smtClean="0"/>
              <a:t> kalian </a:t>
            </a:r>
            <a:r>
              <a:rPr lang="en-US" sz="4800" b="1" dirty="0" err="1" smtClean="0"/>
              <a:t>kedepan</a:t>
            </a:r>
            <a:r>
              <a:rPr lang="en-US" sz="4800" b="1" dirty="0" smtClean="0"/>
              <a:t> !!</a:t>
            </a:r>
            <a:endParaRPr lang="id-ID" sz="4800" b="1"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Tegangan</a:t>
            </a:r>
            <a:r>
              <a:rPr lang="en-US" dirty="0" smtClean="0"/>
              <a:t> </a:t>
            </a:r>
            <a:r>
              <a:rPr lang="en-US" dirty="0" err="1" smtClean="0"/>
              <a:t>listrik</a:t>
            </a:r>
            <a:endParaRPr lang="id-ID" dirty="0"/>
          </a:p>
        </p:txBody>
      </p:sp>
      <p:sp>
        <p:nvSpPr>
          <p:cNvPr id="3" name="Content Placeholder 2"/>
          <p:cNvSpPr>
            <a:spLocks noGrp="1"/>
          </p:cNvSpPr>
          <p:nvPr>
            <p:ph idx="1"/>
          </p:nvPr>
        </p:nvSpPr>
        <p:spPr>
          <a:xfrm>
            <a:off x="457200" y="1600200"/>
            <a:ext cx="8229600" cy="4724399"/>
          </a:xfrm>
        </p:spPr>
        <p:txBody>
          <a:bodyPr>
            <a:normAutofit/>
          </a:bodyPr>
          <a:lstStyle/>
          <a:p>
            <a:pPr marL="0" indent="0" algn="just">
              <a:buNone/>
            </a:pPr>
            <a:r>
              <a:rPr lang="id-ID" dirty="0" smtClean="0"/>
              <a:t>Tegangan listrik dapat menyebabkan ganguan apabila tegangan yang dihasilkan tidak stabil, sering terjadi naik dan turun atau mati  mendadak dari sumber PLN. Hal tersebut sangat mempengaruhi dikarenakan semua peralatan yang  kita gunakan bersumber pada listrik</a:t>
            </a:r>
            <a:r>
              <a:rPr lang="en-US" dirty="0" smtClean="0"/>
              <a:t>. </a:t>
            </a:r>
            <a:r>
              <a:rPr lang="en-US" dirty="0" err="1" smtClean="0"/>
              <a:t>Sumber</a:t>
            </a:r>
            <a:r>
              <a:rPr lang="en-US" dirty="0" smtClean="0"/>
              <a:t> </a:t>
            </a:r>
            <a:r>
              <a:rPr lang="en-US" dirty="0" err="1" smtClean="0"/>
              <a:t>listrik</a:t>
            </a:r>
            <a:r>
              <a:rPr lang="en-US" dirty="0" smtClean="0"/>
              <a:t> yang </a:t>
            </a:r>
            <a:r>
              <a:rPr lang="en-US" dirty="0" err="1" smtClean="0"/>
              <a:t>kita</a:t>
            </a:r>
            <a:r>
              <a:rPr lang="en-US" dirty="0" smtClean="0"/>
              <a:t> </a:t>
            </a:r>
            <a:r>
              <a:rPr lang="en-US" dirty="0" err="1" smtClean="0"/>
              <a:t>gunakan</a:t>
            </a:r>
            <a:r>
              <a:rPr lang="en-US" dirty="0" smtClean="0"/>
              <a:t> </a:t>
            </a:r>
            <a:r>
              <a:rPr lang="en-US" dirty="0" err="1" smtClean="0"/>
              <a:t>tidak</a:t>
            </a:r>
            <a:r>
              <a:rPr lang="en-US" dirty="0" smtClean="0"/>
              <a:t> </a:t>
            </a:r>
            <a:r>
              <a:rPr lang="en-US" dirty="0" err="1" smtClean="0"/>
              <a:t>baik</a:t>
            </a:r>
            <a:r>
              <a:rPr lang="en-US" dirty="0" smtClean="0"/>
              <a:t> </a:t>
            </a:r>
            <a:r>
              <a:rPr lang="en-US" dirty="0" err="1" smtClean="0"/>
              <a:t>atau</a:t>
            </a:r>
            <a:r>
              <a:rPr lang="en-US" dirty="0" smtClean="0"/>
              <a:t> </a:t>
            </a:r>
            <a:r>
              <a:rPr lang="en-US" dirty="0" err="1" smtClean="0"/>
              <a:t>tidak</a:t>
            </a:r>
            <a:r>
              <a:rPr lang="en-US" dirty="0" smtClean="0"/>
              <a:t> </a:t>
            </a:r>
            <a:r>
              <a:rPr lang="en-US" dirty="0" err="1" smtClean="0"/>
              <a:t>stabil</a:t>
            </a:r>
            <a:r>
              <a:rPr lang="en-US" dirty="0" smtClean="0"/>
              <a:t>, </a:t>
            </a:r>
            <a:r>
              <a:rPr lang="en-US" dirty="0" err="1" smtClean="0"/>
              <a:t>dapat</a:t>
            </a:r>
            <a:r>
              <a:rPr lang="en-US" dirty="0" smtClean="0"/>
              <a:t> </a:t>
            </a:r>
            <a:r>
              <a:rPr lang="en-US" dirty="0" err="1" smtClean="0"/>
              <a:t>menyebabkan</a:t>
            </a:r>
            <a:r>
              <a:rPr lang="en-US" dirty="0" smtClean="0"/>
              <a:t> </a:t>
            </a:r>
            <a:r>
              <a:rPr lang="en-US" dirty="0" err="1" smtClean="0"/>
              <a:t>peralatan</a:t>
            </a:r>
            <a:r>
              <a:rPr lang="en-US" dirty="0" smtClean="0"/>
              <a:t> yang </a:t>
            </a:r>
            <a:r>
              <a:rPr lang="en-US" dirty="0" err="1" smtClean="0"/>
              <a:t>kita</a:t>
            </a:r>
            <a:r>
              <a:rPr lang="en-US" dirty="0" smtClean="0"/>
              <a:t> </a:t>
            </a:r>
            <a:r>
              <a:rPr lang="en-US" dirty="0" err="1" smtClean="0"/>
              <a:t>gunakan</a:t>
            </a:r>
            <a:r>
              <a:rPr lang="en-US" dirty="0" smtClean="0"/>
              <a:t> </a:t>
            </a:r>
            <a:r>
              <a:rPr lang="en-US" dirty="0" err="1" smtClean="0"/>
              <a:t>mudah</a:t>
            </a:r>
            <a:r>
              <a:rPr lang="en-US" dirty="0" smtClean="0"/>
              <a:t> </a:t>
            </a:r>
            <a:r>
              <a:rPr lang="en-US" dirty="0" err="1" smtClean="0"/>
              <a:t>rusak</a:t>
            </a:r>
            <a:r>
              <a:rPr lang="en-US" dirty="0" smtClean="0"/>
              <a:t>.</a:t>
            </a:r>
            <a:endParaRPr lang="id-ID"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smtClean="0"/>
              <a:t>Mati atau tidak berfungsinya komponen pada perangkat wireless</a:t>
            </a:r>
            <a:endParaRPr lang="id-ID" dirty="0"/>
          </a:p>
        </p:txBody>
      </p:sp>
      <p:sp>
        <p:nvSpPr>
          <p:cNvPr id="3" name="Content Placeholder 2"/>
          <p:cNvSpPr>
            <a:spLocks noGrp="1"/>
          </p:cNvSpPr>
          <p:nvPr>
            <p:ph idx="1"/>
          </p:nvPr>
        </p:nvSpPr>
        <p:spPr>
          <a:xfrm>
            <a:off x="457200" y="1828800"/>
            <a:ext cx="8229600" cy="4297363"/>
          </a:xfrm>
        </p:spPr>
        <p:txBody>
          <a:bodyPr/>
          <a:lstStyle/>
          <a:p>
            <a:pPr marL="0" indent="0" algn="just">
              <a:buNone/>
            </a:pPr>
            <a:r>
              <a:rPr lang="id-ID" dirty="0" smtClean="0"/>
              <a:t>Mati atau  tidak berfungsinya komponen pendukung perangkat WireLess disebabkan oleh ganguan  Petir ( gangguan alam), terjadi  dikarenakan factor alam dan petir</a:t>
            </a:r>
            <a:r>
              <a:rPr lang="en-US" dirty="0" smtClean="0"/>
              <a:t>,</a:t>
            </a:r>
            <a:r>
              <a:rPr lang="id-ID" dirty="0" smtClean="0"/>
              <a:t>  di saat cuaca hujan dan angin kencang yang menyebabkan perangkat akan terbakar juga pemakaian yang</a:t>
            </a:r>
            <a:r>
              <a:rPr lang="en-US" dirty="0" smtClean="0"/>
              <a:t> </a:t>
            </a:r>
            <a:r>
              <a:rPr lang="id-ID" dirty="0" smtClean="0"/>
              <a:t>terlalu lama tanpa adanya perawatan yang berkala</a:t>
            </a:r>
            <a:endParaRPr lang="id-ID"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Perangkat</a:t>
            </a:r>
            <a:r>
              <a:rPr lang="en-US" dirty="0" smtClean="0"/>
              <a:t> Software</a:t>
            </a:r>
            <a:endParaRPr lang="id-ID" dirty="0"/>
          </a:p>
        </p:txBody>
      </p:sp>
      <p:sp>
        <p:nvSpPr>
          <p:cNvPr id="3" name="Content Placeholder 2"/>
          <p:cNvSpPr>
            <a:spLocks noGrp="1"/>
          </p:cNvSpPr>
          <p:nvPr>
            <p:ph idx="1"/>
          </p:nvPr>
        </p:nvSpPr>
        <p:spPr>
          <a:xfrm>
            <a:off x="457200" y="2057400"/>
            <a:ext cx="8229600" cy="2743200"/>
          </a:xfrm>
        </p:spPr>
        <p:txBody>
          <a:bodyPr/>
          <a:lstStyle/>
          <a:p>
            <a:pPr marL="0" indent="0" algn="just">
              <a:buNone/>
            </a:pPr>
            <a:r>
              <a:rPr lang="id-ID" dirty="0" smtClean="0"/>
              <a:t>Ganguan juga dapat terjadi dari software yang ada di Server atau PC client,ganguan ini bisa disebabkan oleh tidak jalannya aplikasi di wireless, konflik IP ( Internet Protocol ),tidak jalannya proses proxy server pada server</a:t>
            </a:r>
            <a:endParaRPr lang="id-ID"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4267200" cy="639762"/>
          </a:xfrm>
        </p:spPr>
        <p:txBody>
          <a:bodyPr>
            <a:normAutofit fontScale="90000"/>
          </a:bodyPr>
          <a:lstStyle/>
          <a:p>
            <a:r>
              <a:rPr lang="en-US" dirty="0" err="1" smtClean="0"/>
              <a:t>Diskusi</a:t>
            </a:r>
            <a:r>
              <a:rPr lang="en-US" dirty="0" smtClean="0"/>
              <a:t> </a:t>
            </a:r>
            <a:r>
              <a:rPr lang="en-US" dirty="0" err="1" smtClean="0"/>
              <a:t>Selanjutnya</a:t>
            </a:r>
            <a:endParaRPr lang="id-ID" dirty="0"/>
          </a:p>
        </p:txBody>
      </p:sp>
      <p:sp>
        <p:nvSpPr>
          <p:cNvPr id="3" name="Content Placeholder 2"/>
          <p:cNvSpPr>
            <a:spLocks noGrp="1"/>
          </p:cNvSpPr>
          <p:nvPr>
            <p:ph idx="1"/>
          </p:nvPr>
        </p:nvSpPr>
        <p:spPr>
          <a:xfrm>
            <a:off x="457200" y="990600"/>
            <a:ext cx="8229600" cy="5410200"/>
          </a:xfrm>
        </p:spPr>
        <p:txBody>
          <a:bodyPr>
            <a:normAutofit fontScale="62500" lnSpcReduction="20000"/>
          </a:bodyPr>
          <a:lstStyle/>
          <a:p>
            <a:pPr marL="0" indent="0" algn="just">
              <a:buNone/>
            </a:pPr>
            <a:r>
              <a:rPr lang="en-US" dirty="0" err="1" smtClean="0"/>
              <a:t>Sebuah</a:t>
            </a:r>
            <a:r>
              <a:rPr lang="en-US" dirty="0" smtClean="0"/>
              <a:t> </a:t>
            </a:r>
            <a:r>
              <a:rPr lang="id-ID" dirty="0" smtClean="0"/>
              <a:t>computer yang berfungsi sebagai gateway</a:t>
            </a:r>
            <a:r>
              <a:rPr lang="en-US" dirty="0" smtClean="0"/>
              <a:t> </a:t>
            </a:r>
            <a:r>
              <a:rPr lang="id-ID" dirty="0" smtClean="0"/>
              <a:t>untuk operasi 24 jam ke Internet dari rumah saya. Komputer tersebut adalah </a:t>
            </a:r>
            <a:r>
              <a:rPr lang="en-US" dirty="0" smtClean="0"/>
              <a:t> </a:t>
            </a:r>
            <a:r>
              <a:rPr lang="id-ID" dirty="0" smtClean="0"/>
              <a:t>Pentium I 166MHz dengan memory 64Mbyte</a:t>
            </a:r>
            <a:r>
              <a:rPr lang="en-US" dirty="0" smtClean="0"/>
              <a:t> </a:t>
            </a:r>
            <a:r>
              <a:rPr lang="id-ID" dirty="0" smtClean="0"/>
              <a:t>RAM.</a:t>
            </a:r>
            <a:endParaRPr lang="en-US" dirty="0" smtClean="0"/>
          </a:p>
          <a:p>
            <a:pPr marL="0" indent="0" algn="just">
              <a:buNone/>
            </a:pPr>
            <a:r>
              <a:rPr lang="en-US" dirty="0" smtClean="0"/>
              <a:t>SO </a:t>
            </a:r>
            <a:r>
              <a:rPr lang="id-ID" dirty="0" smtClean="0"/>
              <a:t>menggunakan Linux Red Hat 9.0 sebagai system operasinya. Pada</a:t>
            </a:r>
            <a:r>
              <a:rPr lang="en-US" dirty="0" smtClean="0"/>
              <a:t> </a:t>
            </a:r>
            <a:r>
              <a:rPr lang="id-ID" dirty="0" smtClean="0"/>
              <a:t>operasi normalnya, computer tersebut beroperasi dengan mode text tanpa</a:t>
            </a:r>
            <a:r>
              <a:rPr lang="en-US" dirty="0" smtClean="0"/>
              <a:t> </a:t>
            </a:r>
            <a:r>
              <a:rPr lang="id-ID" dirty="0" smtClean="0"/>
              <a:t>Graphical User Interface (GUI) yang</a:t>
            </a:r>
            <a:r>
              <a:rPr lang="en-US" dirty="0" smtClean="0"/>
              <a:t> </a:t>
            </a:r>
            <a:r>
              <a:rPr lang="id-ID" dirty="0" smtClean="0"/>
              <a:t>akan banyak menghabiskan memory</a:t>
            </a:r>
            <a:r>
              <a:rPr lang="en-US" dirty="0" smtClean="0"/>
              <a:t>.</a:t>
            </a:r>
          </a:p>
          <a:p>
            <a:pPr marL="0" indent="0" algn="just">
              <a:buNone/>
            </a:pPr>
            <a:r>
              <a:rPr lang="id-ID" dirty="0" smtClean="0"/>
              <a:t>Antenna luar untuk memperpanjang jarak jangkau</a:t>
            </a:r>
            <a:r>
              <a:rPr lang="en-US" dirty="0" smtClean="0"/>
              <a:t> </a:t>
            </a:r>
            <a:r>
              <a:rPr lang="id-ID" dirty="0" smtClean="0"/>
              <a:t>Komunikasi diletakan di atas atap klem ke pipa ledeng sepanjang 2 meter</a:t>
            </a:r>
            <a:r>
              <a:rPr lang="en-US" dirty="0" smtClean="0"/>
              <a:t> </a:t>
            </a:r>
            <a:r>
              <a:rPr lang="id-ID" dirty="0" smtClean="0"/>
              <a:t>yang ditanam ke beton di dinding rumah saya. Antenna tersebut adalah</a:t>
            </a:r>
            <a:r>
              <a:rPr lang="en-US" dirty="0" smtClean="0"/>
              <a:t> </a:t>
            </a:r>
            <a:r>
              <a:rPr lang="id-ID" dirty="0" smtClean="0"/>
              <a:t>antenna parabola dengan gain 19dBi; sebetulnya terlalu besar untuk</a:t>
            </a:r>
            <a:r>
              <a:rPr lang="en-US" dirty="0" smtClean="0"/>
              <a:t> </a:t>
            </a:r>
            <a:r>
              <a:rPr lang="id-ID" dirty="0" smtClean="0"/>
              <a:t>mencapai akses point yang</a:t>
            </a:r>
            <a:r>
              <a:rPr lang="en-US" dirty="0" smtClean="0"/>
              <a:t> </a:t>
            </a:r>
            <a:r>
              <a:rPr lang="id-ID" dirty="0" smtClean="0"/>
              <a:t>jaraknya hanya 1 kilometer dari rumah saya.</a:t>
            </a:r>
            <a:endParaRPr lang="en-US" dirty="0" smtClean="0"/>
          </a:p>
          <a:p>
            <a:pPr marL="0" indent="0" algn="just">
              <a:buNone/>
            </a:pPr>
            <a:r>
              <a:rPr lang="id-ID" dirty="0" smtClean="0"/>
              <a:t>Gateway Pentium  I  tersebut diberi card Ethernet  tanbahan untuk</a:t>
            </a:r>
            <a:r>
              <a:rPr lang="en-US" dirty="0" smtClean="0"/>
              <a:t> </a:t>
            </a:r>
            <a:r>
              <a:rPr lang="id-ID" dirty="0" smtClean="0"/>
              <a:t>disambungkan ke jaringan computer local (LAN). Tampak pada gambar</a:t>
            </a:r>
            <a:r>
              <a:rPr lang="en-US" dirty="0" smtClean="0"/>
              <a:t> </a:t>
            </a:r>
            <a:r>
              <a:rPr lang="id-ID" dirty="0" smtClean="0"/>
              <a:t>adalah  tempat kerja saya yang  terdiri dari banyak computer yang</a:t>
            </a:r>
            <a:r>
              <a:rPr lang="en-US" dirty="0" smtClean="0"/>
              <a:t> </a:t>
            </a:r>
            <a:r>
              <a:rPr lang="id-ID" dirty="0" smtClean="0"/>
              <a:t>tersambung ke jaringan local dan ke Internet melalui wireless Internet</a:t>
            </a:r>
            <a:r>
              <a:rPr lang="en-US" dirty="0" smtClean="0"/>
              <a:t> </a:t>
            </a:r>
            <a:r>
              <a:rPr lang="id-ID" dirty="0" smtClean="0"/>
              <a:t>melalui gateway Pentium I tersebut. Semua PC dapat secara simultan</a:t>
            </a:r>
            <a:r>
              <a:rPr lang="en-US" dirty="0" smtClean="0"/>
              <a:t> </a:t>
            </a:r>
            <a:r>
              <a:rPr lang="id-ID" dirty="0" smtClean="0"/>
              <a:t>mengakses internet melalui jaringan tersebut.</a:t>
            </a:r>
            <a:endParaRPr lang="en-US" dirty="0" smtClean="0"/>
          </a:p>
          <a:p>
            <a:pPr marL="0" indent="0" algn="just">
              <a:buNone/>
            </a:pPr>
            <a:r>
              <a:rPr lang="id-ID" dirty="0" smtClean="0"/>
              <a:t>Perangkat dasar WAN /Wifi</a:t>
            </a:r>
            <a:r>
              <a:rPr lang="en-US" dirty="0" smtClean="0"/>
              <a:t> :</a:t>
            </a:r>
          </a:p>
          <a:p>
            <a:pPr marL="0" indent="0" algn="just">
              <a:buNone/>
            </a:pPr>
            <a:r>
              <a:rPr lang="id-ID" dirty="0" smtClean="0"/>
              <a:t>Antena Grid 2,4 Mhz/Omni 19 Dbi</a:t>
            </a:r>
            <a:r>
              <a:rPr lang="en-US" dirty="0" smtClean="0"/>
              <a:t>, Radio Outdoor/Indoor, Wire Less Router, </a:t>
            </a:r>
            <a:r>
              <a:rPr lang="en-US" dirty="0" err="1" smtClean="0"/>
              <a:t>Kabel</a:t>
            </a:r>
            <a:r>
              <a:rPr lang="en-US" dirty="0" smtClean="0"/>
              <a:t> UTP, </a:t>
            </a:r>
            <a:r>
              <a:rPr lang="en-US" dirty="0" err="1" smtClean="0"/>
              <a:t>Conector</a:t>
            </a:r>
            <a:r>
              <a:rPr lang="en-US" dirty="0" smtClean="0"/>
              <a:t> RJ 45, Switch Hub.</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D:\Sekolah\RPP Th. 2014-2015\Semester I\XIITKJ\Materi\wireless.png"/>
          <p:cNvPicPr>
            <a:picLocks noChangeAspect="1" noChangeArrowheads="1"/>
          </p:cNvPicPr>
          <p:nvPr/>
        </p:nvPicPr>
        <p:blipFill>
          <a:blip r:embed="rId2"/>
          <a:srcRect/>
          <a:stretch>
            <a:fillRect/>
          </a:stretch>
        </p:blipFill>
        <p:spPr bwMode="auto">
          <a:xfrm>
            <a:off x="3048000" y="304800"/>
            <a:ext cx="2438400" cy="1876425"/>
          </a:xfrm>
          <a:prstGeom prst="rect">
            <a:avLst/>
          </a:prstGeom>
          <a:noFill/>
        </p:spPr>
      </p:pic>
      <p:pic>
        <p:nvPicPr>
          <p:cNvPr id="1027" name="Picture 3" descr="D:\Sekolah\RPP Th. 2014-2015\Semester I\XIITKJ\Materi\grid.png"/>
          <p:cNvPicPr>
            <a:picLocks noChangeAspect="1" noChangeArrowheads="1"/>
          </p:cNvPicPr>
          <p:nvPr/>
        </p:nvPicPr>
        <p:blipFill>
          <a:blip r:embed="rId3"/>
          <a:srcRect/>
          <a:stretch>
            <a:fillRect/>
          </a:stretch>
        </p:blipFill>
        <p:spPr bwMode="auto">
          <a:xfrm>
            <a:off x="152400" y="304800"/>
            <a:ext cx="2447925" cy="1866900"/>
          </a:xfrm>
          <a:prstGeom prst="rect">
            <a:avLst/>
          </a:prstGeom>
          <a:noFill/>
        </p:spPr>
      </p:pic>
      <p:pic>
        <p:nvPicPr>
          <p:cNvPr id="1028" name="Picture 4" descr="D:\Sekolah\RPP Th. 2014-2015\Semester I\XIITKJ\Materi\radio outdoor.png"/>
          <p:cNvPicPr>
            <a:picLocks noChangeAspect="1" noChangeArrowheads="1"/>
          </p:cNvPicPr>
          <p:nvPr/>
        </p:nvPicPr>
        <p:blipFill>
          <a:blip r:embed="rId4"/>
          <a:srcRect/>
          <a:stretch>
            <a:fillRect/>
          </a:stretch>
        </p:blipFill>
        <p:spPr bwMode="auto">
          <a:xfrm>
            <a:off x="228600" y="2514600"/>
            <a:ext cx="2143125" cy="2143125"/>
          </a:xfrm>
          <a:prstGeom prst="rect">
            <a:avLst/>
          </a:prstGeom>
          <a:noFill/>
        </p:spPr>
      </p:pic>
      <p:pic>
        <p:nvPicPr>
          <p:cNvPr id="1029" name="Picture 5" descr="D:\Sekolah\RPP Th. 2014-2015\Semester I\XIITKJ\Materi\rj45.png"/>
          <p:cNvPicPr>
            <a:picLocks noChangeAspect="1" noChangeArrowheads="1"/>
          </p:cNvPicPr>
          <p:nvPr/>
        </p:nvPicPr>
        <p:blipFill>
          <a:blip r:embed="rId5"/>
          <a:srcRect/>
          <a:stretch>
            <a:fillRect/>
          </a:stretch>
        </p:blipFill>
        <p:spPr bwMode="auto">
          <a:xfrm>
            <a:off x="3657600" y="2514600"/>
            <a:ext cx="2133600" cy="2133600"/>
          </a:xfrm>
          <a:prstGeom prst="rect">
            <a:avLst/>
          </a:prstGeom>
          <a:noFill/>
        </p:spPr>
      </p:pic>
      <p:pic>
        <p:nvPicPr>
          <p:cNvPr id="1030" name="Picture 6" descr="D:\Sekolah\RPP Th. 2014-2015\Semester I\XIITKJ\Materi\untitled.png"/>
          <p:cNvPicPr>
            <a:picLocks noChangeAspect="1" noChangeArrowheads="1"/>
          </p:cNvPicPr>
          <p:nvPr/>
        </p:nvPicPr>
        <p:blipFill>
          <a:blip r:embed="rId6"/>
          <a:srcRect/>
          <a:stretch>
            <a:fillRect/>
          </a:stretch>
        </p:blipFill>
        <p:spPr bwMode="auto">
          <a:xfrm>
            <a:off x="6705600" y="2971800"/>
            <a:ext cx="1514475" cy="3028950"/>
          </a:xfrm>
          <a:prstGeom prst="rect">
            <a:avLst/>
          </a:prstGeom>
          <a:noFill/>
        </p:spPr>
      </p:pic>
      <p:pic>
        <p:nvPicPr>
          <p:cNvPr id="1031" name="Picture 7" descr="D:\Sekolah\RPP Th. 2014-2015\Semester I\XIITKJ\Materi\utp.png"/>
          <p:cNvPicPr>
            <a:picLocks noChangeAspect="1" noChangeArrowheads="1"/>
          </p:cNvPicPr>
          <p:nvPr/>
        </p:nvPicPr>
        <p:blipFill>
          <a:blip r:embed="rId7"/>
          <a:srcRect/>
          <a:stretch>
            <a:fillRect/>
          </a:stretch>
        </p:blipFill>
        <p:spPr bwMode="auto">
          <a:xfrm>
            <a:off x="6096000" y="381000"/>
            <a:ext cx="2466975" cy="1847850"/>
          </a:xfrm>
          <a:prstGeom prst="rect">
            <a:avLst/>
          </a:prstGeom>
          <a:noFill/>
        </p:spPr>
      </p:pic>
      <p:pic>
        <p:nvPicPr>
          <p:cNvPr id="1032" name="Picture 8" descr="D:\Sekolah\RPP Th. 2014-2015\Semester I\XIITKJ\Materi\switch.png"/>
          <p:cNvPicPr>
            <a:picLocks noChangeAspect="1" noChangeArrowheads="1"/>
          </p:cNvPicPr>
          <p:nvPr/>
        </p:nvPicPr>
        <p:blipFill>
          <a:blip r:embed="rId8"/>
          <a:srcRect/>
          <a:stretch>
            <a:fillRect/>
          </a:stretch>
        </p:blipFill>
        <p:spPr bwMode="auto">
          <a:xfrm>
            <a:off x="2362200" y="4953000"/>
            <a:ext cx="2857500" cy="160020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Kesimpulan</a:t>
            </a:r>
            <a:endParaRPr lang="id-ID" dirty="0"/>
          </a:p>
        </p:txBody>
      </p:sp>
      <p:sp>
        <p:nvSpPr>
          <p:cNvPr id="3" name="Content Placeholder 2"/>
          <p:cNvSpPr>
            <a:spLocks noGrp="1"/>
          </p:cNvSpPr>
          <p:nvPr>
            <p:ph idx="1"/>
          </p:nvPr>
        </p:nvSpPr>
        <p:spPr/>
        <p:txBody>
          <a:bodyPr>
            <a:normAutofit fontScale="77500" lnSpcReduction="20000"/>
          </a:bodyPr>
          <a:lstStyle/>
          <a:p>
            <a:pPr marL="0" indent="0" algn="just">
              <a:buNone/>
            </a:pPr>
            <a:r>
              <a:rPr lang="id-ID" dirty="0" smtClean="0"/>
              <a:t>Mendiagnosa permasalahan yang terjadi pada jaringan berbasis luas atau </a:t>
            </a:r>
            <a:r>
              <a:rPr lang="en-US" dirty="0" smtClean="0"/>
              <a:t> </a:t>
            </a:r>
            <a:r>
              <a:rPr lang="id-ID" dirty="0" smtClean="0"/>
              <a:t>wireless dilakukan untuk mengetahui bagian-bagian perangkat</a:t>
            </a:r>
            <a:r>
              <a:rPr lang="en-US" dirty="0" smtClean="0"/>
              <a:t> </a:t>
            </a:r>
            <a:r>
              <a:rPr lang="id-ID" dirty="0" smtClean="0"/>
              <a:t>hardware/software yang kemungkinan mengalami kerusakan atau</a:t>
            </a:r>
            <a:r>
              <a:rPr lang="en-US" dirty="0" smtClean="0"/>
              <a:t> </a:t>
            </a:r>
            <a:r>
              <a:rPr lang="id-ID" dirty="0" smtClean="0"/>
              <a:t>gangguan. Mendiagnosa kerusakan dapat dilakukan secara hardware </a:t>
            </a:r>
            <a:r>
              <a:rPr lang="en-US" dirty="0" smtClean="0"/>
              <a:t> </a:t>
            </a:r>
            <a:r>
              <a:rPr lang="id-ID" dirty="0" smtClean="0"/>
              <a:t>maupun secara software dengan indikasi-indikasi yang dapat diamati.</a:t>
            </a:r>
            <a:r>
              <a:rPr lang="en-US" dirty="0" smtClean="0"/>
              <a:t> </a:t>
            </a:r>
            <a:r>
              <a:rPr lang="id-ID" dirty="0" smtClean="0"/>
              <a:t>Untuk mendapatkan jaringan berbasis luas/wirelessyang baik dan bekerja </a:t>
            </a:r>
            <a:r>
              <a:rPr lang="en-US" dirty="0" smtClean="0"/>
              <a:t> </a:t>
            </a:r>
            <a:r>
              <a:rPr lang="id-ID" dirty="0" smtClean="0"/>
              <a:t>secara normal harus dilakukan perawatan secara berkala. Perawatan ini</a:t>
            </a:r>
            <a:r>
              <a:rPr lang="en-US" dirty="0" smtClean="0"/>
              <a:t> </a:t>
            </a:r>
            <a:r>
              <a:rPr lang="id-ID" dirty="0" smtClean="0"/>
              <a:t>dilakukan untuk mengetahui kondisi perangkat pendukung  dan kondisi</a:t>
            </a:r>
            <a:r>
              <a:rPr lang="en-US" dirty="0" smtClean="0"/>
              <a:t> </a:t>
            </a:r>
            <a:r>
              <a:rPr lang="id-ID" dirty="0" smtClean="0"/>
              <a:t>jaringan berbasis luas dalam berkomunikasi data. Dengan perawatan</a:t>
            </a:r>
            <a:r>
              <a:rPr lang="en-US" dirty="0" smtClean="0"/>
              <a:t> </a:t>
            </a:r>
            <a:r>
              <a:rPr lang="id-ID" dirty="0" smtClean="0"/>
              <a:t>yang berkala diharapkan sistem jaringan berbasis luas/wireless tersebut </a:t>
            </a:r>
            <a:r>
              <a:rPr lang="en-US" dirty="0" smtClean="0"/>
              <a:t> </a:t>
            </a:r>
            <a:r>
              <a:rPr lang="id-ID" dirty="0" smtClean="0"/>
              <a:t>akan selalu dalam kondisi yang terjaga dengan baik dan bekerja secara</a:t>
            </a:r>
            <a:r>
              <a:rPr lang="en-US" dirty="0" smtClean="0"/>
              <a:t> </a:t>
            </a:r>
            <a:r>
              <a:rPr lang="id-ID" dirty="0" smtClean="0"/>
              <a:t>normal.</a:t>
            </a:r>
            <a:endParaRPr lang="id-ID"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b="1" dirty="0" smtClean="0">
                <a:solidFill>
                  <a:srgbClr val="FFFF00"/>
                </a:solidFill>
              </a:rPr>
              <a:t>Kegiatan Pra-Praktikum </a:t>
            </a:r>
            <a:br>
              <a:rPr lang="id-ID" b="1" dirty="0" smtClean="0">
                <a:solidFill>
                  <a:srgbClr val="FFFF00"/>
                </a:solidFill>
              </a:rPr>
            </a:br>
            <a:r>
              <a:rPr lang="id-ID" b="1" dirty="0" smtClean="0">
                <a:solidFill>
                  <a:srgbClr val="FFFF00"/>
                </a:solidFill>
              </a:rPr>
              <a:t>Pembelajaran</a:t>
            </a:r>
            <a:endParaRPr lang="id-ID" b="1" dirty="0">
              <a:solidFill>
                <a:srgbClr val="FFFF00"/>
              </a:solidFill>
            </a:endParaRPr>
          </a:p>
        </p:txBody>
      </p:sp>
      <p:sp>
        <p:nvSpPr>
          <p:cNvPr id="3" name="Content Placeholder 2"/>
          <p:cNvSpPr>
            <a:spLocks noGrp="1"/>
          </p:cNvSpPr>
          <p:nvPr>
            <p:ph idx="1"/>
          </p:nvPr>
        </p:nvSpPr>
        <p:spPr/>
        <p:txBody>
          <a:bodyPr>
            <a:normAutofit/>
          </a:bodyPr>
          <a:lstStyle/>
          <a:p>
            <a:pPr algn="ctr">
              <a:buNone/>
            </a:pPr>
            <a:r>
              <a:rPr lang="id-ID" sz="4800" b="1" dirty="0" smtClean="0"/>
              <a:t>Review Tugas</a:t>
            </a:r>
          </a:p>
          <a:p>
            <a:pPr algn="ctr">
              <a:buNone/>
            </a:pPr>
            <a:r>
              <a:rPr lang="id-ID" sz="4800" b="1" dirty="0" smtClean="0"/>
              <a:t>Alat </a:t>
            </a:r>
            <a:r>
              <a:rPr lang="id-ID" sz="4800" b="1" dirty="0" smtClean="0"/>
              <a:t>Praktikum</a:t>
            </a:r>
          </a:p>
          <a:p>
            <a:pPr algn="ctr">
              <a:buNone/>
            </a:pPr>
            <a:r>
              <a:rPr lang="id-ID" sz="4800" b="1" dirty="0" smtClean="0"/>
              <a:t>Membentuk Konfrensi</a:t>
            </a:r>
          </a:p>
          <a:p>
            <a:pPr algn="ctr">
              <a:buNone/>
            </a:pPr>
            <a:r>
              <a:rPr lang="id-ID" sz="4800" b="1" dirty="0" smtClean="0"/>
              <a:t>Mengamati</a:t>
            </a:r>
          </a:p>
          <a:p>
            <a:pPr algn="ctr">
              <a:buNone/>
            </a:pPr>
            <a:r>
              <a:rPr lang="id-ID" sz="4800" b="1" dirty="0" smtClean="0"/>
              <a:t>Pembagian Jobdisk</a:t>
            </a:r>
            <a:endParaRPr lang="id-ID" sz="4800"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t>Indikator</a:t>
            </a:r>
            <a:endParaRPr lang="id-ID" b="1" dirty="0"/>
          </a:p>
        </p:txBody>
      </p:sp>
      <p:sp>
        <p:nvSpPr>
          <p:cNvPr id="3" name="Content Placeholder 2"/>
          <p:cNvSpPr>
            <a:spLocks noGrp="1"/>
          </p:cNvSpPr>
          <p:nvPr>
            <p:ph idx="1"/>
          </p:nvPr>
        </p:nvSpPr>
        <p:spPr>
          <a:xfrm>
            <a:off x="457200" y="2286000"/>
            <a:ext cx="8229600" cy="1295400"/>
          </a:xfrm>
        </p:spPr>
        <p:txBody>
          <a:bodyPr>
            <a:noAutofit/>
          </a:bodyPr>
          <a:lstStyle/>
          <a:p>
            <a:pPr algn="ctr">
              <a:buNone/>
            </a:pPr>
            <a:r>
              <a:rPr lang="id-ID" sz="4000" b="1" dirty="0" smtClean="0"/>
              <a:t>Jenis reaksi yang seharusnya terjadi atau tidak terjadi dari perangkat</a:t>
            </a:r>
            <a:endParaRPr lang="id-ID" sz="40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b="1" dirty="0" smtClean="0"/>
              <a:t>Review Tugas</a:t>
            </a:r>
            <a:endParaRPr lang="id-ID" b="1" dirty="0"/>
          </a:p>
        </p:txBody>
      </p:sp>
      <p:sp>
        <p:nvSpPr>
          <p:cNvPr id="4" name="Content Placeholder 2"/>
          <p:cNvSpPr>
            <a:spLocks noGrp="1"/>
          </p:cNvSpPr>
          <p:nvPr>
            <p:ph idx="1"/>
          </p:nvPr>
        </p:nvSpPr>
        <p:spPr/>
        <p:txBody>
          <a:bodyPr>
            <a:normAutofit fontScale="55000" lnSpcReduction="20000"/>
          </a:bodyPr>
          <a:lstStyle/>
          <a:p>
            <a:pPr marL="0" indent="0" algn="just">
              <a:buNone/>
            </a:pPr>
            <a:r>
              <a:rPr lang="en-US" dirty="0" err="1" smtClean="0"/>
              <a:t>Sebuah</a:t>
            </a:r>
            <a:r>
              <a:rPr lang="en-US" dirty="0" smtClean="0"/>
              <a:t> </a:t>
            </a:r>
            <a:r>
              <a:rPr lang="id-ID" dirty="0" smtClean="0"/>
              <a:t>computer yang berfungsi sebagai gateway</a:t>
            </a:r>
            <a:r>
              <a:rPr lang="en-US" dirty="0" smtClean="0"/>
              <a:t> </a:t>
            </a:r>
            <a:r>
              <a:rPr lang="id-ID" dirty="0" smtClean="0"/>
              <a:t>untuk operasi 24 jam ke Internet dari rumah saya. Komputer tersebut adalah </a:t>
            </a:r>
            <a:r>
              <a:rPr lang="en-US" dirty="0" smtClean="0"/>
              <a:t> </a:t>
            </a:r>
            <a:r>
              <a:rPr lang="id-ID" dirty="0" smtClean="0"/>
              <a:t>Pentium I 166MHz dengan memory 64Mbyte</a:t>
            </a:r>
            <a:r>
              <a:rPr lang="en-US" dirty="0" smtClean="0"/>
              <a:t> </a:t>
            </a:r>
            <a:r>
              <a:rPr lang="id-ID" dirty="0" smtClean="0"/>
              <a:t>RAM.</a:t>
            </a:r>
            <a:endParaRPr lang="en-US" dirty="0" smtClean="0"/>
          </a:p>
          <a:p>
            <a:pPr marL="0" indent="0" algn="just">
              <a:buNone/>
            </a:pPr>
            <a:r>
              <a:rPr lang="en-US" dirty="0" smtClean="0"/>
              <a:t>SO </a:t>
            </a:r>
            <a:r>
              <a:rPr lang="id-ID" dirty="0" smtClean="0"/>
              <a:t>menggunakan Linux Red Hat 9.0 sebagai system operasinya. Pada</a:t>
            </a:r>
            <a:r>
              <a:rPr lang="en-US" dirty="0" smtClean="0"/>
              <a:t> </a:t>
            </a:r>
            <a:r>
              <a:rPr lang="id-ID" dirty="0" smtClean="0"/>
              <a:t>operasi normalnya, computer tersebut beroperasi dengan mode text tanpa</a:t>
            </a:r>
            <a:r>
              <a:rPr lang="en-US" dirty="0" smtClean="0"/>
              <a:t> </a:t>
            </a:r>
            <a:r>
              <a:rPr lang="id-ID" dirty="0" smtClean="0"/>
              <a:t>Graphical User Interface (GUI) yang</a:t>
            </a:r>
            <a:r>
              <a:rPr lang="en-US" dirty="0" smtClean="0"/>
              <a:t> </a:t>
            </a:r>
            <a:r>
              <a:rPr lang="id-ID" dirty="0" smtClean="0"/>
              <a:t>akan banyak menghabiskan memory</a:t>
            </a:r>
            <a:r>
              <a:rPr lang="en-US" dirty="0" smtClean="0"/>
              <a:t>.</a:t>
            </a:r>
          </a:p>
          <a:p>
            <a:pPr marL="0" indent="0" algn="just">
              <a:buNone/>
            </a:pPr>
            <a:r>
              <a:rPr lang="id-ID" dirty="0" smtClean="0"/>
              <a:t>Antenna luar untuk memperpanjang jarak jangkau</a:t>
            </a:r>
            <a:r>
              <a:rPr lang="en-US" dirty="0" smtClean="0"/>
              <a:t> </a:t>
            </a:r>
            <a:r>
              <a:rPr lang="id-ID" dirty="0" smtClean="0"/>
              <a:t>Komunikasi diletakan di atas atap klem ke pipa ledeng sepanjang 2 meter</a:t>
            </a:r>
            <a:r>
              <a:rPr lang="en-US" dirty="0" smtClean="0"/>
              <a:t> </a:t>
            </a:r>
            <a:r>
              <a:rPr lang="id-ID" dirty="0" smtClean="0"/>
              <a:t>yang ditanam ke beton di dinding rumah saya. Antenna tersebut adalah</a:t>
            </a:r>
            <a:r>
              <a:rPr lang="en-US" dirty="0" smtClean="0"/>
              <a:t> </a:t>
            </a:r>
            <a:r>
              <a:rPr lang="id-ID" dirty="0" smtClean="0"/>
              <a:t>antenna parabola dengan gain 19dBi; sebetulnya terlalu besar untuk</a:t>
            </a:r>
            <a:r>
              <a:rPr lang="en-US" dirty="0" smtClean="0"/>
              <a:t> </a:t>
            </a:r>
            <a:r>
              <a:rPr lang="id-ID" dirty="0" smtClean="0"/>
              <a:t>mencapai akses point yang</a:t>
            </a:r>
            <a:r>
              <a:rPr lang="en-US" dirty="0" smtClean="0"/>
              <a:t> </a:t>
            </a:r>
            <a:r>
              <a:rPr lang="id-ID" dirty="0" smtClean="0"/>
              <a:t>jaraknya hanya 1 kilometer dari rumah saya.</a:t>
            </a:r>
            <a:endParaRPr lang="en-US" dirty="0" smtClean="0"/>
          </a:p>
          <a:p>
            <a:pPr marL="0" indent="0" algn="just">
              <a:buNone/>
            </a:pPr>
            <a:r>
              <a:rPr lang="id-ID" dirty="0" smtClean="0"/>
              <a:t>Gateway Pentium  I  tersebut diberi card Ethernet  tanbahan untuk</a:t>
            </a:r>
            <a:r>
              <a:rPr lang="en-US" dirty="0" smtClean="0"/>
              <a:t> </a:t>
            </a:r>
            <a:r>
              <a:rPr lang="id-ID" dirty="0" smtClean="0"/>
              <a:t>disambungkan ke jaringan computer local (LAN). Tampak pada gambar</a:t>
            </a:r>
            <a:r>
              <a:rPr lang="en-US" dirty="0" smtClean="0"/>
              <a:t> </a:t>
            </a:r>
            <a:r>
              <a:rPr lang="id-ID" dirty="0" smtClean="0"/>
              <a:t>adalah  tempat kerja saya yang  terdiri dari banyak computer yang</a:t>
            </a:r>
            <a:r>
              <a:rPr lang="en-US" dirty="0" smtClean="0"/>
              <a:t> </a:t>
            </a:r>
            <a:r>
              <a:rPr lang="id-ID" dirty="0" smtClean="0"/>
              <a:t>tersambung ke jaringan local dan ke Internet melalui wireless Internet</a:t>
            </a:r>
            <a:r>
              <a:rPr lang="en-US" dirty="0" smtClean="0"/>
              <a:t> </a:t>
            </a:r>
            <a:r>
              <a:rPr lang="id-ID" dirty="0" smtClean="0"/>
              <a:t>melalui gateway Pentium I tersebut. Semua PC dapat secara simultan</a:t>
            </a:r>
            <a:r>
              <a:rPr lang="en-US" dirty="0" smtClean="0"/>
              <a:t> </a:t>
            </a:r>
            <a:r>
              <a:rPr lang="id-ID" dirty="0" smtClean="0"/>
              <a:t>mengakses internet melalui jaringan tersebut.</a:t>
            </a:r>
            <a:endParaRPr lang="en-US" dirty="0" smtClean="0"/>
          </a:p>
          <a:p>
            <a:pPr marL="0" indent="0" algn="just">
              <a:buNone/>
            </a:pPr>
            <a:r>
              <a:rPr lang="id-ID" dirty="0" smtClean="0"/>
              <a:t>Perangkat dasar WAN /Wifi</a:t>
            </a:r>
            <a:r>
              <a:rPr lang="en-US" dirty="0" smtClean="0"/>
              <a:t> :</a:t>
            </a:r>
          </a:p>
          <a:p>
            <a:pPr marL="0" indent="0" algn="just">
              <a:buNone/>
            </a:pPr>
            <a:r>
              <a:rPr lang="id-ID" dirty="0" smtClean="0"/>
              <a:t>Antena Grid 2,4 Mhz/Omni 19 Dbi</a:t>
            </a:r>
            <a:r>
              <a:rPr lang="en-US" dirty="0" smtClean="0"/>
              <a:t>, Radio Outdoor/Indoor, Wire Less Router, </a:t>
            </a:r>
            <a:r>
              <a:rPr lang="en-US" dirty="0" err="1" smtClean="0"/>
              <a:t>Kabel</a:t>
            </a:r>
            <a:r>
              <a:rPr lang="en-US" dirty="0" smtClean="0"/>
              <a:t> UTP, </a:t>
            </a:r>
            <a:r>
              <a:rPr lang="en-US" dirty="0" err="1" smtClean="0"/>
              <a:t>Conector</a:t>
            </a:r>
            <a:r>
              <a:rPr lang="en-US" dirty="0" smtClean="0"/>
              <a:t> RJ 45, Switch Hub.</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b="1" dirty="0" smtClean="0"/>
              <a:t>Alat Praktikum</a:t>
            </a:r>
            <a:endParaRPr lang="id-ID" b="1" dirty="0"/>
          </a:p>
        </p:txBody>
      </p:sp>
      <p:sp>
        <p:nvSpPr>
          <p:cNvPr id="3" name="Content Placeholder 2"/>
          <p:cNvSpPr>
            <a:spLocks noGrp="1"/>
          </p:cNvSpPr>
          <p:nvPr>
            <p:ph idx="1"/>
          </p:nvPr>
        </p:nvSpPr>
        <p:spPr/>
        <p:txBody>
          <a:bodyPr/>
          <a:lstStyle/>
          <a:p>
            <a:pPr algn="ctr">
              <a:buNone/>
            </a:pPr>
            <a:r>
              <a:rPr lang="id-ID" b="1" dirty="0" smtClean="0"/>
              <a:t>Kabel UTP</a:t>
            </a:r>
          </a:p>
          <a:p>
            <a:pPr algn="ctr">
              <a:buNone/>
            </a:pPr>
            <a:r>
              <a:rPr lang="id-ID" b="1" dirty="0" smtClean="0"/>
              <a:t>Wireless Router</a:t>
            </a:r>
          </a:p>
          <a:p>
            <a:pPr algn="ctr">
              <a:buNone/>
            </a:pPr>
            <a:r>
              <a:rPr lang="id-ID" b="1" dirty="0" smtClean="0"/>
              <a:t>CPU </a:t>
            </a:r>
          </a:p>
          <a:p>
            <a:pPr algn="ctr">
              <a:buNone/>
            </a:pPr>
            <a:r>
              <a:rPr lang="id-ID" b="1" dirty="0" smtClean="0"/>
              <a:t>Card LAN</a:t>
            </a:r>
          </a:p>
          <a:p>
            <a:pPr algn="ctr">
              <a:buNone/>
            </a:pPr>
            <a:r>
              <a:rPr lang="id-ID" b="1" dirty="0" smtClean="0"/>
              <a:t>Antena Outdoor</a:t>
            </a:r>
          </a:p>
          <a:p>
            <a:pPr algn="ctr">
              <a:buNone/>
            </a:pPr>
            <a:r>
              <a:rPr lang="id-ID" b="1" dirty="0" smtClean="0"/>
              <a:t>Kabel Pigtail</a:t>
            </a:r>
          </a:p>
          <a:p>
            <a:pPr algn="ctr">
              <a:buNone/>
            </a:pPr>
            <a:r>
              <a:rPr lang="id-ID" b="1" dirty="0" smtClean="0"/>
              <a:t>Switch</a:t>
            </a:r>
          </a:p>
          <a:p>
            <a:pPr algn="ctr">
              <a:buNone/>
            </a:pPr>
            <a:endParaRPr lang="id-ID" b="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b="1" dirty="0" smtClean="0"/>
              <a:t>Membentuk Konfrensi</a:t>
            </a:r>
            <a:endParaRPr lang="id-ID" b="1" dirty="0"/>
          </a:p>
        </p:txBody>
      </p:sp>
      <p:pic>
        <p:nvPicPr>
          <p:cNvPr id="1026" name="Picture 2" descr="D:\Sekolah\RPP Th. 2014-2015\Semester I\KWAN\Materi\konfrensi.png"/>
          <p:cNvPicPr>
            <a:picLocks noChangeAspect="1" noChangeArrowheads="1"/>
          </p:cNvPicPr>
          <p:nvPr/>
        </p:nvPicPr>
        <p:blipFill>
          <a:blip r:embed="rId2"/>
          <a:srcRect/>
          <a:stretch>
            <a:fillRect/>
          </a:stretch>
        </p:blipFill>
        <p:spPr bwMode="auto">
          <a:xfrm>
            <a:off x="2819400" y="1600200"/>
            <a:ext cx="3846513" cy="4430712"/>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b="1" dirty="0" smtClean="0"/>
              <a:t>Mengamati</a:t>
            </a:r>
            <a:endParaRPr lang="id-ID" b="1" dirty="0"/>
          </a:p>
        </p:txBody>
      </p:sp>
      <p:sp>
        <p:nvSpPr>
          <p:cNvPr id="3" name="Content Placeholder 2"/>
          <p:cNvSpPr>
            <a:spLocks noGrp="1"/>
          </p:cNvSpPr>
          <p:nvPr>
            <p:ph idx="1"/>
          </p:nvPr>
        </p:nvSpPr>
        <p:spPr/>
        <p:txBody>
          <a:bodyPr>
            <a:noAutofit/>
          </a:bodyPr>
          <a:lstStyle/>
          <a:p>
            <a:pPr algn="ctr">
              <a:buNone/>
            </a:pPr>
            <a:r>
              <a:rPr lang="id-ID" b="1" dirty="0" smtClean="0"/>
              <a:t>Diharap Peserta Didik mengamati instruktur menjelaskan pra-praktikum.</a:t>
            </a:r>
          </a:p>
          <a:p>
            <a:pPr algn="ctr">
              <a:buNone/>
            </a:pPr>
            <a:endParaRPr lang="id-ID" b="1" dirty="0" smtClean="0"/>
          </a:p>
          <a:p>
            <a:pPr algn="ctr">
              <a:buNone/>
            </a:pPr>
            <a:r>
              <a:rPr lang="id-ID" b="1" dirty="0" smtClean="0"/>
              <a:t>Mencatat Tahapan – tahapan pra – praktikum</a:t>
            </a:r>
          </a:p>
          <a:p>
            <a:pPr algn="ctr">
              <a:buNone/>
            </a:pPr>
            <a:endParaRPr lang="id-ID" b="1" dirty="0" smtClean="0"/>
          </a:p>
          <a:p>
            <a:pPr algn="ctr">
              <a:buNone/>
            </a:pPr>
            <a:r>
              <a:rPr lang="id-ID" b="1" dirty="0" smtClean="0"/>
              <a:t>Menanya ketika proses pra – praktikum</a:t>
            </a:r>
          </a:p>
          <a:p>
            <a:pPr algn="ctr">
              <a:buNone/>
            </a:pPr>
            <a:endParaRPr lang="id-ID" b="1"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b="1" dirty="0" smtClean="0"/>
              <a:t>Pembagian Jobdisk</a:t>
            </a:r>
            <a:endParaRPr lang="id-ID" b="1" dirty="0"/>
          </a:p>
        </p:txBody>
      </p:sp>
      <p:sp>
        <p:nvSpPr>
          <p:cNvPr id="3" name="Content Placeholder 2"/>
          <p:cNvSpPr>
            <a:spLocks noGrp="1"/>
          </p:cNvSpPr>
          <p:nvPr>
            <p:ph idx="1"/>
          </p:nvPr>
        </p:nvSpPr>
        <p:spPr/>
        <p:txBody>
          <a:bodyPr>
            <a:normAutofit lnSpcReduction="10000"/>
          </a:bodyPr>
          <a:lstStyle/>
          <a:p>
            <a:pPr algn="ctr">
              <a:buNone/>
            </a:pPr>
            <a:r>
              <a:rPr lang="id-ID" b="1" dirty="0" smtClean="0"/>
              <a:t>Membokar dan Memasang Komputer</a:t>
            </a:r>
          </a:p>
          <a:p>
            <a:pPr algn="ctr">
              <a:buNone/>
            </a:pPr>
            <a:r>
              <a:rPr lang="id-ID" b="1" dirty="0" smtClean="0"/>
              <a:t>Menginstal Sistem Operasi Linux</a:t>
            </a:r>
          </a:p>
          <a:p>
            <a:pPr algn="ctr">
              <a:buNone/>
            </a:pPr>
            <a:r>
              <a:rPr lang="id-ID" b="1" dirty="0" smtClean="0"/>
              <a:t>Instalasi Jaringan</a:t>
            </a:r>
          </a:p>
          <a:p>
            <a:pPr algn="ctr">
              <a:buNone/>
            </a:pPr>
            <a:r>
              <a:rPr lang="id-ID" b="1" dirty="0" smtClean="0"/>
              <a:t>Konfigurasi ip address komputer</a:t>
            </a:r>
          </a:p>
          <a:p>
            <a:pPr algn="ctr">
              <a:buNone/>
            </a:pPr>
            <a:r>
              <a:rPr lang="id-ID" b="1" dirty="0" smtClean="0"/>
              <a:t>Konfigurasi NAT</a:t>
            </a:r>
          </a:p>
          <a:p>
            <a:pPr algn="ctr">
              <a:buNone/>
            </a:pPr>
            <a:r>
              <a:rPr lang="id-ID" b="1" dirty="0" smtClean="0"/>
              <a:t>Konfigurasi wireless Router</a:t>
            </a:r>
          </a:p>
          <a:p>
            <a:pPr algn="ctr">
              <a:buNone/>
            </a:pPr>
            <a:r>
              <a:rPr lang="id-ID" b="1" dirty="0" smtClean="0"/>
              <a:t>Konfigurasi Antena Outdoor</a:t>
            </a:r>
          </a:p>
          <a:p>
            <a:pPr algn="ctr">
              <a:buNone/>
            </a:pPr>
            <a:r>
              <a:rPr lang="id-ID" b="1" dirty="0" smtClean="0"/>
              <a:t>Uji Koneksi</a:t>
            </a:r>
          </a:p>
          <a:p>
            <a:pPr algn="ctr">
              <a:buNone/>
            </a:pPr>
            <a:endParaRPr lang="id-ID" b="1"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Lembar Kerja</a:t>
            </a:r>
            <a:endParaRPr lang="id-ID" dirty="0"/>
          </a:p>
        </p:txBody>
      </p:sp>
      <p:graphicFrame>
        <p:nvGraphicFramePr>
          <p:cNvPr id="4" name="Table 3"/>
          <p:cNvGraphicFramePr>
            <a:graphicFrameLocks noGrp="1"/>
          </p:cNvGraphicFramePr>
          <p:nvPr/>
        </p:nvGraphicFramePr>
        <p:xfrm>
          <a:off x="1524000" y="1905000"/>
          <a:ext cx="6096000" cy="370840"/>
        </p:xfrm>
        <a:graphic>
          <a:graphicData uri="http://schemas.openxmlformats.org/drawingml/2006/table">
            <a:tbl>
              <a:tblPr firstRow="1" bandRow="1">
                <a:tableStyleId>{5C22544A-7EE6-4342-B048-85BDC9FD1C3A}</a:tableStyleId>
              </a:tblPr>
              <a:tblGrid>
                <a:gridCol w="1219200"/>
                <a:gridCol w="1219200"/>
                <a:gridCol w="1219200"/>
                <a:gridCol w="1219200"/>
                <a:gridCol w="1219200"/>
              </a:tblGrid>
              <a:tr h="370840">
                <a:tc>
                  <a:txBody>
                    <a:bodyPr/>
                    <a:lstStyle/>
                    <a:p>
                      <a:endParaRPr lang="id-ID" dirty="0"/>
                    </a:p>
                  </a:txBody>
                  <a:tcPr/>
                </a:tc>
                <a:tc>
                  <a:txBody>
                    <a:bodyPr/>
                    <a:lstStyle/>
                    <a:p>
                      <a:endParaRPr lang="id-ID"/>
                    </a:p>
                  </a:txBody>
                  <a:tcPr/>
                </a:tc>
                <a:tc>
                  <a:txBody>
                    <a:bodyPr/>
                    <a:lstStyle/>
                    <a:p>
                      <a:endParaRPr lang="id-ID"/>
                    </a:p>
                  </a:txBody>
                  <a:tcPr/>
                </a:tc>
                <a:tc>
                  <a:txBody>
                    <a:bodyPr/>
                    <a:lstStyle/>
                    <a:p>
                      <a:endParaRPr lang="id-ID"/>
                    </a:p>
                  </a:txBody>
                  <a:tcPr/>
                </a:tc>
                <a:tc>
                  <a:txBody>
                    <a:bodyPr/>
                    <a:lstStyle/>
                    <a:p>
                      <a:endParaRPr lang="id-ID" dirty="0"/>
                    </a:p>
                  </a:txBody>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b="1" dirty="0" smtClean="0"/>
              <a:t>Tujuan Pembelajaran</a:t>
            </a:r>
            <a:endParaRPr lang="id-ID" b="1" dirty="0"/>
          </a:p>
        </p:txBody>
      </p:sp>
      <p:sp>
        <p:nvSpPr>
          <p:cNvPr id="3" name="Content Placeholder 2"/>
          <p:cNvSpPr>
            <a:spLocks noGrp="1"/>
          </p:cNvSpPr>
          <p:nvPr>
            <p:ph idx="1"/>
          </p:nvPr>
        </p:nvSpPr>
        <p:spPr>
          <a:xfrm>
            <a:off x="457200" y="1905000"/>
            <a:ext cx="8229600" cy="3200400"/>
          </a:xfrm>
        </p:spPr>
        <p:txBody>
          <a:bodyPr>
            <a:normAutofit lnSpcReduction="10000"/>
          </a:bodyPr>
          <a:lstStyle/>
          <a:p>
            <a:r>
              <a:rPr lang="id-ID" b="1" dirty="0" smtClean="0"/>
              <a:t>Peserta didik mampu </a:t>
            </a:r>
            <a:r>
              <a:rPr lang="en-US" b="1" dirty="0" err="1" smtClean="0"/>
              <a:t>mengetahui</a:t>
            </a:r>
            <a:r>
              <a:rPr lang="en-US" b="1" dirty="0" smtClean="0"/>
              <a:t> </a:t>
            </a:r>
            <a:r>
              <a:rPr lang="id-ID" b="1" dirty="0" smtClean="0"/>
              <a:t>Jenis-jenis gangguan pada perangkat Wide Area Network.</a:t>
            </a:r>
          </a:p>
          <a:p>
            <a:pPr>
              <a:buNone/>
            </a:pPr>
            <a:endParaRPr lang="id-ID" b="1" dirty="0" smtClean="0"/>
          </a:p>
          <a:p>
            <a:r>
              <a:rPr lang="id-ID" b="1" dirty="0" smtClean="0"/>
              <a:t>Peserta didik mampu memahami</a:t>
            </a:r>
            <a:r>
              <a:rPr lang="en-US" b="1" dirty="0" smtClean="0"/>
              <a:t> </a:t>
            </a:r>
            <a:r>
              <a:rPr lang="en-US" b="1" dirty="0" err="1" smtClean="0"/>
              <a:t>Performansi</a:t>
            </a:r>
            <a:r>
              <a:rPr lang="en-US" b="1" dirty="0" smtClean="0"/>
              <a:t> </a:t>
            </a:r>
            <a:r>
              <a:rPr lang="en-US" b="1" dirty="0" err="1" smtClean="0"/>
              <a:t>dan</a:t>
            </a:r>
            <a:r>
              <a:rPr lang="en-US" b="1" dirty="0" smtClean="0"/>
              <a:t> </a:t>
            </a:r>
            <a:r>
              <a:rPr lang="en-US" b="1" dirty="0" err="1" smtClean="0"/>
              <a:t>kondisi</a:t>
            </a:r>
            <a:r>
              <a:rPr lang="en-US" b="1" dirty="0" smtClean="0"/>
              <a:t> Wide Area Network</a:t>
            </a:r>
            <a:endParaRPr lang="id-ID" b="1" dirty="0" smtClean="0"/>
          </a:p>
          <a:p>
            <a:pPr>
              <a:buNone/>
            </a:pPr>
            <a:endParaRPr lang="id-ID" b="1"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410200" cy="411162"/>
          </a:xfrm>
        </p:spPr>
        <p:txBody>
          <a:bodyPr>
            <a:noAutofit/>
          </a:bodyPr>
          <a:lstStyle/>
          <a:p>
            <a:pPr algn="l"/>
            <a:r>
              <a:rPr lang="id-ID" sz="3200" b="1" dirty="0" smtClean="0"/>
              <a:t>Kegiatan Pembelajaran</a:t>
            </a:r>
            <a:endParaRPr lang="id-ID" sz="3200" b="1" dirty="0"/>
          </a:p>
        </p:txBody>
      </p:sp>
      <p:sp>
        <p:nvSpPr>
          <p:cNvPr id="3" name="Content Placeholder 2"/>
          <p:cNvSpPr>
            <a:spLocks noGrp="1"/>
          </p:cNvSpPr>
          <p:nvPr>
            <p:ph idx="1"/>
          </p:nvPr>
        </p:nvSpPr>
        <p:spPr>
          <a:xfrm>
            <a:off x="457200" y="1066800"/>
            <a:ext cx="8229600" cy="5211763"/>
          </a:xfrm>
        </p:spPr>
        <p:txBody>
          <a:bodyPr>
            <a:normAutofit fontScale="92500"/>
          </a:bodyPr>
          <a:lstStyle/>
          <a:p>
            <a:r>
              <a:rPr lang="id-ID" b="1" dirty="0" smtClean="0"/>
              <a:t>Menunjukkan sikap jeli dan tanggap terhadap perubahan kondisi pada WAN</a:t>
            </a:r>
            <a:endParaRPr lang="en-US" b="1" dirty="0" smtClean="0"/>
          </a:p>
          <a:p>
            <a:r>
              <a:rPr lang="id-ID" b="1" dirty="0" smtClean="0"/>
              <a:t>Memperlihatkan sikap responsif yang tepat terhadap masalah yang timbul</a:t>
            </a:r>
            <a:endParaRPr lang="en-US" b="1" dirty="0" smtClean="0"/>
          </a:p>
          <a:p>
            <a:r>
              <a:rPr lang="fi-FI" b="1" dirty="0" smtClean="0"/>
              <a:t>Mengidentifikasi jenis-jenis pesan/peringatan kesalahan pada WAN</a:t>
            </a:r>
          </a:p>
          <a:p>
            <a:r>
              <a:rPr lang="id-ID" b="1" dirty="0" smtClean="0"/>
              <a:t>Menguraikan fungsi spesifik dari tiap-tiap komponen pada PC yang berkaitan dengan WAN</a:t>
            </a:r>
            <a:endParaRPr lang="en-US" b="1" dirty="0" smtClean="0"/>
          </a:p>
          <a:p>
            <a:r>
              <a:rPr lang="fi-FI" b="1" dirty="0" smtClean="0"/>
              <a:t>Mengidentifikasikan gejala pada pengoperasian WAN</a:t>
            </a:r>
            <a:endParaRPr lang="id-ID"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pPr algn="l"/>
            <a:r>
              <a:rPr lang="id-ID" b="1" dirty="0" smtClean="0"/>
              <a:t>Penilaian</a:t>
            </a:r>
            <a:endParaRPr lang="id-ID" b="1" dirty="0"/>
          </a:p>
        </p:txBody>
      </p:sp>
      <p:sp>
        <p:nvSpPr>
          <p:cNvPr id="3" name="Content Placeholder 2"/>
          <p:cNvSpPr>
            <a:spLocks noGrp="1"/>
          </p:cNvSpPr>
          <p:nvPr>
            <p:ph idx="1"/>
          </p:nvPr>
        </p:nvSpPr>
        <p:spPr>
          <a:xfrm>
            <a:off x="457200" y="1371600"/>
            <a:ext cx="8229600" cy="5257800"/>
          </a:xfrm>
        </p:spPr>
        <p:txBody>
          <a:bodyPr>
            <a:normAutofit fontScale="85000" lnSpcReduction="20000"/>
          </a:bodyPr>
          <a:lstStyle/>
          <a:p>
            <a:pPr>
              <a:buNone/>
            </a:pPr>
            <a:r>
              <a:rPr lang="en-US" b="1" dirty="0" err="1" smtClean="0"/>
              <a:t>Aspek</a:t>
            </a:r>
            <a:r>
              <a:rPr lang="en-US" b="1" dirty="0" smtClean="0"/>
              <a:t> </a:t>
            </a:r>
            <a:r>
              <a:rPr lang="en-US" b="1" dirty="0" err="1" smtClean="0"/>
              <a:t>Karakter</a:t>
            </a:r>
            <a:r>
              <a:rPr lang="en-US" b="1" dirty="0" smtClean="0"/>
              <a:t> </a:t>
            </a:r>
            <a:r>
              <a:rPr lang="en-US" b="1" dirty="0" err="1" smtClean="0"/>
              <a:t>dan</a:t>
            </a:r>
            <a:r>
              <a:rPr lang="en-US" b="1" dirty="0" smtClean="0"/>
              <a:t> </a:t>
            </a:r>
            <a:r>
              <a:rPr lang="en-US" b="1" dirty="0" err="1" smtClean="0"/>
              <a:t>Budaya</a:t>
            </a:r>
            <a:endParaRPr lang="en-US" b="1" dirty="0" smtClean="0"/>
          </a:p>
          <a:p>
            <a:r>
              <a:rPr lang="en-US" b="1" dirty="0" smtClean="0"/>
              <a:t>Rasa </a:t>
            </a:r>
            <a:r>
              <a:rPr lang="en-US" b="1" dirty="0" err="1" smtClean="0"/>
              <a:t>Ingin</a:t>
            </a:r>
            <a:r>
              <a:rPr lang="en-US" b="1" dirty="0" smtClean="0"/>
              <a:t> </a:t>
            </a:r>
            <a:r>
              <a:rPr lang="en-US" b="1" dirty="0" err="1" smtClean="0"/>
              <a:t>tahu</a:t>
            </a:r>
            <a:r>
              <a:rPr lang="en-US" b="1" dirty="0" smtClean="0"/>
              <a:t>.</a:t>
            </a:r>
          </a:p>
          <a:p>
            <a:r>
              <a:rPr lang="en-US" b="1" dirty="0" err="1" smtClean="0"/>
              <a:t>Kreatif</a:t>
            </a:r>
            <a:r>
              <a:rPr lang="en-US" b="1" dirty="0" smtClean="0"/>
              <a:t>.</a:t>
            </a:r>
          </a:p>
          <a:p>
            <a:r>
              <a:rPr lang="en-US" b="1" dirty="0" err="1" smtClean="0"/>
              <a:t>Kerja</a:t>
            </a:r>
            <a:r>
              <a:rPr lang="en-US" b="1" dirty="0" smtClean="0"/>
              <a:t> </a:t>
            </a:r>
            <a:r>
              <a:rPr lang="en-US" b="1" dirty="0" err="1" smtClean="0"/>
              <a:t>Keras</a:t>
            </a:r>
            <a:r>
              <a:rPr lang="en-US" b="1" dirty="0" smtClean="0"/>
              <a:t>.</a:t>
            </a:r>
          </a:p>
          <a:p>
            <a:r>
              <a:rPr lang="en-US" b="1" dirty="0" err="1" smtClean="0"/>
              <a:t>Tanggung</a:t>
            </a:r>
            <a:r>
              <a:rPr lang="en-US" b="1" dirty="0" smtClean="0"/>
              <a:t> </a:t>
            </a:r>
            <a:r>
              <a:rPr lang="en-US" b="1" dirty="0" err="1" smtClean="0"/>
              <a:t>Jawab</a:t>
            </a:r>
            <a:r>
              <a:rPr lang="en-US" b="1" dirty="0" smtClean="0"/>
              <a:t>.</a:t>
            </a:r>
          </a:p>
          <a:p>
            <a:r>
              <a:rPr lang="en-US" b="1" dirty="0" err="1" smtClean="0"/>
              <a:t>Peduli</a:t>
            </a:r>
            <a:r>
              <a:rPr lang="en-US" b="1" dirty="0" smtClean="0"/>
              <a:t> </a:t>
            </a:r>
            <a:r>
              <a:rPr lang="en-US" b="1" dirty="0" err="1" smtClean="0"/>
              <a:t>Lingkungan</a:t>
            </a:r>
            <a:r>
              <a:rPr lang="en-US" b="1" dirty="0" smtClean="0"/>
              <a:t>.</a:t>
            </a:r>
          </a:p>
          <a:p>
            <a:endParaRPr lang="en-US" b="1" dirty="0" smtClean="0"/>
          </a:p>
          <a:p>
            <a:pPr>
              <a:buNone/>
            </a:pPr>
            <a:r>
              <a:rPr lang="en-US" b="1" dirty="0" err="1" smtClean="0"/>
              <a:t>Aspek</a:t>
            </a:r>
            <a:r>
              <a:rPr lang="en-US" b="1" dirty="0" smtClean="0"/>
              <a:t> </a:t>
            </a:r>
            <a:r>
              <a:rPr lang="en-US" b="1" dirty="0" err="1" smtClean="0"/>
              <a:t>Pengetahuan</a:t>
            </a:r>
            <a:endParaRPr lang="en-US" b="1" dirty="0" smtClean="0"/>
          </a:p>
          <a:p>
            <a:pPr>
              <a:buNone/>
            </a:pPr>
            <a:r>
              <a:rPr lang="en-US" b="1" dirty="0" err="1" smtClean="0"/>
              <a:t>Pengucapan</a:t>
            </a:r>
            <a:r>
              <a:rPr lang="en-US" b="1" dirty="0" smtClean="0"/>
              <a:t>, </a:t>
            </a:r>
            <a:r>
              <a:rPr lang="en-US" b="1" dirty="0" err="1" smtClean="0"/>
              <a:t>Ketelitian</a:t>
            </a:r>
            <a:r>
              <a:rPr lang="en-US" b="1" dirty="0" smtClean="0"/>
              <a:t> </a:t>
            </a:r>
            <a:r>
              <a:rPr lang="en-US" b="1" dirty="0" err="1" smtClean="0"/>
              <a:t>dan</a:t>
            </a:r>
            <a:r>
              <a:rPr lang="en-US" b="1" dirty="0" smtClean="0"/>
              <a:t> </a:t>
            </a:r>
            <a:r>
              <a:rPr lang="en-US" b="1" dirty="0" err="1" smtClean="0"/>
              <a:t>Pemahaman</a:t>
            </a:r>
            <a:r>
              <a:rPr lang="en-US" b="1" dirty="0" smtClean="0"/>
              <a:t>.</a:t>
            </a:r>
          </a:p>
          <a:p>
            <a:pPr>
              <a:buNone/>
            </a:pPr>
            <a:endParaRPr lang="en-US" b="1" dirty="0" smtClean="0"/>
          </a:p>
          <a:p>
            <a:pPr>
              <a:buNone/>
            </a:pPr>
            <a:r>
              <a:rPr lang="en-US" b="1" dirty="0" err="1" smtClean="0"/>
              <a:t>Aspek</a:t>
            </a:r>
            <a:r>
              <a:rPr lang="en-US" b="1" dirty="0" smtClean="0"/>
              <a:t> </a:t>
            </a:r>
            <a:r>
              <a:rPr lang="en-US" b="1" dirty="0" err="1" smtClean="0"/>
              <a:t>Ketrampilan</a:t>
            </a:r>
            <a:endParaRPr lang="en-US" b="1" dirty="0" smtClean="0"/>
          </a:p>
          <a:p>
            <a:pPr>
              <a:buNone/>
            </a:pPr>
            <a:r>
              <a:rPr lang="en-US" b="1" dirty="0" err="1" smtClean="0"/>
              <a:t>Melakukan</a:t>
            </a:r>
            <a:r>
              <a:rPr lang="en-US" b="1" dirty="0" smtClean="0"/>
              <a:t> </a:t>
            </a:r>
            <a:r>
              <a:rPr lang="en-US" b="1" dirty="0" err="1" smtClean="0"/>
              <a:t>tindakan</a:t>
            </a:r>
            <a:r>
              <a:rPr lang="en-US" b="1" dirty="0" smtClean="0"/>
              <a:t> yang </a:t>
            </a:r>
            <a:r>
              <a:rPr lang="en-US" b="1" dirty="0" err="1" smtClean="0"/>
              <a:t>tepat</a:t>
            </a:r>
            <a:r>
              <a:rPr lang="en-US" b="1" dirty="0" smtClean="0"/>
              <a:t>, </a:t>
            </a:r>
            <a:r>
              <a:rPr lang="en-US" b="1" dirty="0" err="1" smtClean="0"/>
              <a:t>buku</a:t>
            </a:r>
            <a:r>
              <a:rPr lang="en-US" b="1" dirty="0" smtClean="0"/>
              <a:t> </a:t>
            </a:r>
            <a:r>
              <a:rPr lang="en-US" b="1" dirty="0" err="1" smtClean="0"/>
              <a:t>catatan</a:t>
            </a:r>
            <a:endParaRPr lang="en-US" b="1" dirty="0" smtClean="0"/>
          </a:p>
          <a:p>
            <a:pPr>
              <a:buNone/>
            </a:pPr>
            <a:endParaRPr lang="id-ID" b="1"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id-ID" b="1" dirty="0" smtClean="0"/>
              <a:t>Kesepakatan</a:t>
            </a:r>
            <a:endParaRPr lang="id-ID" b="1" dirty="0"/>
          </a:p>
        </p:txBody>
      </p:sp>
      <p:sp>
        <p:nvSpPr>
          <p:cNvPr id="3" name="Content Placeholder 2"/>
          <p:cNvSpPr>
            <a:spLocks noGrp="1"/>
          </p:cNvSpPr>
          <p:nvPr>
            <p:ph idx="1"/>
          </p:nvPr>
        </p:nvSpPr>
        <p:spPr/>
        <p:txBody>
          <a:bodyPr>
            <a:normAutofit lnSpcReduction="10000"/>
          </a:bodyPr>
          <a:lstStyle/>
          <a:p>
            <a:r>
              <a:rPr lang="id-ID" b="1" dirty="0" smtClean="0"/>
              <a:t>Peserta didik tidak diperkenankan mengoperasikan HP dalam proses kegitan belajar mengajar.</a:t>
            </a:r>
          </a:p>
          <a:p>
            <a:r>
              <a:rPr lang="id-ID" b="1" dirty="0" smtClean="0"/>
              <a:t>Peserta didik tidak diperkenankan </a:t>
            </a:r>
            <a:r>
              <a:rPr lang="en-US" b="1" dirty="0" err="1" smtClean="0"/>
              <a:t>ramai</a:t>
            </a:r>
            <a:r>
              <a:rPr lang="en-US" b="1" dirty="0" smtClean="0"/>
              <a:t> (</a:t>
            </a:r>
            <a:r>
              <a:rPr lang="en-US" b="1" dirty="0" err="1" smtClean="0"/>
              <a:t>berbicara</a:t>
            </a:r>
            <a:r>
              <a:rPr lang="en-US" b="1" dirty="0" smtClean="0"/>
              <a:t> </a:t>
            </a:r>
            <a:r>
              <a:rPr lang="en-US" b="1" dirty="0" err="1" smtClean="0"/>
              <a:t>sendiri</a:t>
            </a:r>
            <a:r>
              <a:rPr lang="en-US" b="1" dirty="0" smtClean="0"/>
              <a:t>)</a:t>
            </a:r>
            <a:r>
              <a:rPr lang="id-ID" b="1" dirty="0" smtClean="0"/>
              <a:t> kecuali yang dibicarakan materi pokok pembelajaran.</a:t>
            </a:r>
          </a:p>
          <a:p>
            <a:r>
              <a:rPr lang="id-ID" b="1" dirty="0" smtClean="0"/>
              <a:t>Peserta didik berperan aktif dalam kegi</a:t>
            </a:r>
            <a:r>
              <a:rPr lang="en-US" b="1" dirty="0" smtClean="0"/>
              <a:t>a</a:t>
            </a:r>
            <a:r>
              <a:rPr lang="id-ID" b="1" dirty="0" smtClean="0"/>
              <a:t>tan belajar mengajar tidak terkecuali.</a:t>
            </a:r>
          </a:p>
          <a:p>
            <a:r>
              <a:rPr lang="id-ID" b="1" dirty="0" smtClean="0"/>
              <a:t>Guru tidak diperkenankan .... </a:t>
            </a:r>
            <a:endParaRPr lang="id-ID"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lstStyle/>
          <a:p>
            <a:r>
              <a:rPr lang="en-US" b="1" dirty="0" err="1" smtClean="0"/>
              <a:t>Pembahasan</a:t>
            </a:r>
            <a:r>
              <a:rPr lang="en-US" b="1" dirty="0" smtClean="0"/>
              <a:t> </a:t>
            </a:r>
            <a:r>
              <a:rPr lang="id-ID" b="1" dirty="0" smtClean="0"/>
              <a:t>Materi Pokok</a:t>
            </a:r>
            <a:endParaRPr lang="id-ID" b="1" dirty="0"/>
          </a:p>
        </p:txBody>
      </p:sp>
      <p:sp>
        <p:nvSpPr>
          <p:cNvPr id="3" name="Content Placeholder 2"/>
          <p:cNvSpPr>
            <a:spLocks noGrp="1"/>
          </p:cNvSpPr>
          <p:nvPr>
            <p:ph idx="1"/>
          </p:nvPr>
        </p:nvSpPr>
        <p:spPr>
          <a:xfrm>
            <a:off x="457200" y="1600201"/>
            <a:ext cx="8229600" cy="3124200"/>
          </a:xfrm>
        </p:spPr>
        <p:txBody>
          <a:bodyPr>
            <a:normAutofit/>
          </a:bodyPr>
          <a:lstStyle/>
          <a:p>
            <a:pPr algn="ctr">
              <a:buNone/>
            </a:pPr>
            <a:r>
              <a:rPr lang="id-ID" sz="3600" b="1" dirty="0" smtClean="0"/>
              <a:t>Jenis-jenis gangguan pada perangkat Wide Area Network</a:t>
            </a:r>
            <a:endParaRPr lang="en-US" sz="3600" b="1" dirty="0" smtClean="0"/>
          </a:p>
          <a:p>
            <a:pPr algn="ctr">
              <a:buNone/>
            </a:pPr>
            <a:endParaRPr lang="id-ID" sz="3600" b="1" dirty="0" smtClean="0"/>
          </a:p>
          <a:p>
            <a:pPr algn="ctr">
              <a:buNone/>
            </a:pPr>
            <a:r>
              <a:rPr lang="en-US" sz="3600" b="1" dirty="0" err="1" smtClean="0"/>
              <a:t>Performansi</a:t>
            </a:r>
            <a:r>
              <a:rPr lang="en-US" sz="3600" b="1" dirty="0" smtClean="0"/>
              <a:t> </a:t>
            </a:r>
            <a:r>
              <a:rPr lang="en-US" sz="3600" b="1" dirty="0" err="1" smtClean="0"/>
              <a:t>dan</a:t>
            </a:r>
            <a:r>
              <a:rPr lang="en-US" sz="3600" b="1" dirty="0" smtClean="0"/>
              <a:t> </a:t>
            </a:r>
            <a:r>
              <a:rPr lang="en-US" sz="3600" b="1" dirty="0" err="1" smtClean="0"/>
              <a:t>kondisi</a:t>
            </a:r>
            <a:r>
              <a:rPr lang="en-US" sz="3600" b="1" dirty="0" smtClean="0"/>
              <a:t> Wide Area Network</a:t>
            </a:r>
            <a:endParaRPr lang="id-ID" sz="36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Gangguan</a:t>
            </a:r>
            <a:r>
              <a:rPr lang="en-US" dirty="0" smtClean="0"/>
              <a:t> </a:t>
            </a:r>
            <a:r>
              <a:rPr lang="en-US" dirty="0" err="1" smtClean="0"/>
              <a:t>perangkat</a:t>
            </a:r>
            <a:r>
              <a:rPr lang="en-US" dirty="0" smtClean="0"/>
              <a:t> yang </a:t>
            </a:r>
            <a:r>
              <a:rPr lang="en-US" dirty="0" err="1" smtClean="0"/>
              <a:t>tersambung</a:t>
            </a:r>
            <a:r>
              <a:rPr lang="en-US" dirty="0" smtClean="0"/>
              <a:t> </a:t>
            </a:r>
            <a:r>
              <a:rPr lang="en-US" dirty="0" err="1" smtClean="0"/>
              <a:t>jaringan</a:t>
            </a:r>
            <a:r>
              <a:rPr lang="en-US" dirty="0" smtClean="0"/>
              <a:t> </a:t>
            </a:r>
            <a:r>
              <a:rPr lang="en-US" dirty="0" err="1" smtClean="0"/>
              <a:t>luas</a:t>
            </a:r>
            <a:endParaRPr lang="id-ID" dirty="0"/>
          </a:p>
        </p:txBody>
      </p:sp>
      <p:sp>
        <p:nvSpPr>
          <p:cNvPr id="3" name="Content Placeholder 2"/>
          <p:cNvSpPr>
            <a:spLocks noGrp="1"/>
          </p:cNvSpPr>
          <p:nvPr>
            <p:ph idx="1"/>
          </p:nvPr>
        </p:nvSpPr>
        <p:spPr/>
        <p:txBody>
          <a:bodyPr/>
          <a:lstStyle/>
          <a:p>
            <a:r>
              <a:rPr lang="en-US" dirty="0" err="1" smtClean="0"/>
              <a:t>Banyaknya</a:t>
            </a:r>
            <a:r>
              <a:rPr lang="en-US" dirty="0" smtClean="0"/>
              <a:t> </a:t>
            </a:r>
            <a:r>
              <a:rPr lang="en-US" dirty="0" err="1" smtClean="0"/>
              <a:t>pengguna</a:t>
            </a:r>
            <a:r>
              <a:rPr lang="en-US" dirty="0" smtClean="0"/>
              <a:t> </a:t>
            </a:r>
            <a:r>
              <a:rPr lang="en-US" dirty="0" err="1" smtClean="0"/>
              <a:t>frekuensi</a:t>
            </a:r>
            <a:r>
              <a:rPr lang="en-US" dirty="0" smtClean="0"/>
              <a:t> </a:t>
            </a:r>
            <a:r>
              <a:rPr lang="en-US" dirty="0" err="1" smtClean="0"/>
              <a:t>atau</a:t>
            </a:r>
            <a:r>
              <a:rPr lang="en-US" dirty="0" smtClean="0"/>
              <a:t> </a:t>
            </a:r>
            <a:r>
              <a:rPr lang="en-US" dirty="0" err="1" smtClean="0"/>
              <a:t>gelombang</a:t>
            </a:r>
            <a:r>
              <a:rPr lang="en-US" dirty="0" smtClean="0"/>
              <a:t> 2.4 </a:t>
            </a:r>
            <a:r>
              <a:rPr lang="en-US" dirty="0" err="1" smtClean="0"/>
              <a:t>MHz.</a:t>
            </a:r>
            <a:endParaRPr lang="en-US" dirty="0" smtClean="0"/>
          </a:p>
          <a:p>
            <a:endParaRPr lang="en-US" dirty="0" smtClean="0"/>
          </a:p>
          <a:p>
            <a:r>
              <a:rPr lang="en-US" dirty="0" err="1" smtClean="0"/>
              <a:t>Gejala</a:t>
            </a:r>
            <a:r>
              <a:rPr lang="en-US" dirty="0" smtClean="0"/>
              <a:t> </a:t>
            </a:r>
            <a:r>
              <a:rPr lang="en-US" dirty="0" err="1" smtClean="0"/>
              <a:t>Alam</a:t>
            </a:r>
            <a:endParaRPr lang="en-US" dirty="0" smtClean="0"/>
          </a:p>
          <a:p>
            <a:endParaRPr lang="en-US" dirty="0" smtClean="0"/>
          </a:p>
          <a:p>
            <a:r>
              <a:rPr lang="en-US" dirty="0" err="1" smtClean="0"/>
              <a:t>Komputer</a:t>
            </a:r>
            <a:r>
              <a:rPr lang="en-US" dirty="0" smtClean="0"/>
              <a:t> yang </a:t>
            </a:r>
            <a:r>
              <a:rPr lang="en-US" dirty="0" err="1" smtClean="0"/>
              <a:t>terhubung</a:t>
            </a:r>
            <a:r>
              <a:rPr lang="en-US" dirty="0" smtClean="0"/>
              <a:t> </a:t>
            </a:r>
            <a:r>
              <a:rPr lang="en-US" dirty="0" err="1" smtClean="0"/>
              <a:t>jaringan</a:t>
            </a:r>
            <a:r>
              <a:rPr lang="en-US" dirty="0" smtClean="0"/>
              <a:t> </a:t>
            </a:r>
            <a:r>
              <a:rPr lang="en-US" dirty="0" err="1" smtClean="0"/>
              <a:t>luas</a:t>
            </a:r>
            <a:endParaRPr lang="id-ID"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dirty="0" err="1" smtClean="0"/>
              <a:t>Faktor</a:t>
            </a:r>
            <a:r>
              <a:rPr lang="en-US" dirty="0" smtClean="0"/>
              <a:t> – </a:t>
            </a:r>
            <a:r>
              <a:rPr lang="en-US" dirty="0" err="1" smtClean="0"/>
              <a:t>faktor</a:t>
            </a:r>
            <a:r>
              <a:rPr lang="en-US" dirty="0" smtClean="0"/>
              <a:t> </a:t>
            </a:r>
            <a:r>
              <a:rPr lang="en-US" dirty="0" err="1" smtClean="0"/>
              <a:t>penyebab</a:t>
            </a:r>
            <a:r>
              <a:rPr lang="en-US" dirty="0" smtClean="0"/>
              <a:t> </a:t>
            </a:r>
            <a:r>
              <a:rPr lang="en-US" dirty="0" err="1" smtClean="0"/>
              <a:t>Kerusakan</a:t>
            </a:r>
            <a:r>
              <a:rPr lang="en-US" dirty="0" smtClean="0"/>
              <a:t> </a:t>
            </a:r>
            <a:r>
              <a:rPr lang="en-US" dirty="0" err="1" smtClean="0"/>
              <a:t>jaringan</a:t>
            </a:r>
            <a:endParaRPr lang="id-ID" dirty="0"/>
          </a:p>
        </p:txBody>
      </p:sp>
      <p:sp>
        <p:nvSpPr>
          <p:cNvPr id="3" name="Content Placeholder 2"/>
          <p:cNvSpPr>
            <a:spLocks noGrp="1"/>
          </p:cNvSpPr>
          <p:nvPr>
            <p:ph idx="1"/>
          </p:nvPr>
        </p:nvSpPr>
        <p:spPr>
          <a:xfrm>
            <a:off x="457200" y="1828800"/>
            <a:ext cx="8229600" cy="4297363"/>
          </a:xfrm>
        </p:spPr>
        <p:txBody>
          <a:bodyPr/>
          <a:lstStyle/>
          <a:p>
            <a:r>
              <a:rPr lang="en-US" dirty="0" err="1" smtClean="0"/>
              <a:t>Tegangan</a:t>
            </a:r>
            <a:r>
              <a:rPr lang="en-US" dirty="0" smtClean="0"/>
              <a:t> </a:t>
            </a:r>
            <a:r>
              <a:rPr lang="en-US" dirty="0" err="1" smtClean="0"/>
              <a:t>Listrik</a:t>
            </a:r>
            <a:endParaRPr lang="en-US" dirty="0" smtClean="0"/>
          </a:p>
          <a:p>
            <a:endParaRPr lang="en-US" dirty="0" smtClean="0"/>
          </a:p>
          <a:p>
            <a:r>
              <a:rPr lang="en-US" dirty="0" err="1" smtClean="0"/>
              <a:t>Mati</a:t>
            </a:r>
            <a:r>
              <a:rPr lang="en-US" dirty="0" smtClean="0"/>
              <a:t> / </a:t>
            </a:r>
            <a:r>
              <a:rPr lang="en-US" dirty="0" err="1" smtClean="0"/>
              <a:t>tidak</a:t>
            </a:r>
            <a:r>
              <a:rPr lang="en-US" dirty="0" smtClean="0"/>
              <a:t> </a:t>
            </a:r>
            <a:r>
              <a:rPr lang="en-US" dirty="0" err="1" smtClean="0"/>
              <a:t>berfungsinya</a:t>
            </a:r>
            <a:r>
              <a:rPr lang="en-US" dirty="0" smtClean="0"/>
              <a:t> </a:t>
            </a:r>
            <a:r>
              <a:rPr lang="en-US" dirty="0" err="1" smtClean="0"/>
              <a:t>komponen</a:t>
            </a:r>
            <a:r>
              <a:rPr lang="en-US" dirty="0" smtClean="0"/>
              <a:t> </a:t>
            </a:r>
            <a:r>
              <a:rPr lang="en-US" dirty="0" err="1" smtClean="0"/>
              <a:t>pada</a:t>
            </a:r>
            <a:r>
              <a:rPr lang="en-US" dirty="0" smtClean="0"/>
              <a:t> </a:t>
            </a:r>
            <a:r>
              <a:rPr lang="en-US" dirty="0" err="1" smtClean="0"/>
              <a:t>perangkat</a:t>
            </a:r>
            <a:r>
              <a:rPr lang="en-US" dirty="0" smtClean="0"/>
              <a:t> wireless</a:t>
            </a:r>
          </a:p>
          <a:p>
            <a:endParaRPr lang="en-US" dirty="0" smtClean="0"/>
          </a:p>
          <a:p>
            <a:r>
              <a:rPr lang="en-US" dirty="0" err="1" smtClean="0"/>
              <a:t>Perangkat</a:t>
            </a:r>
            <a:r>
              <a:rPr lang="en-US" dirty="0" smtClean="0"/>
              <a:t> Software</a:t>
            </a:r>
            <a:endParaRPr lang="id-ID"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160</TotalTime>
  <Words>1027</Words>
  <Application>Microsoft Office PowerPoint</Application>
  <PresentationFormat>On-screen Show (4:3)</PresentationFormat>
  <Paragraphs>114</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Standar Kompetensi Mendiagnosis permasalahan perangkat yang tersambung jaringan berbasis luas (Wide Area Network) Oleh : M. Saiful Mukharom saifulindo@guruku.my.id </vt:lpstr>
      <vt:lpstr>Indikator</vt:lpstr>
      <vt:lpstr>Tujuan Pembelajaran</vt:lpstr>
      <vt:lpstr>Kegiatan Pembelajaran</vt:lpstr>
      <vt:lpstr>Penilaian</vt:lpstr>
      <vt:lpstr>Kesepakatan</vt:lpstr>
      <vt:lpstr>Pembahasan Materi Pokok</vt:lpstr>
      <vt:lpstr>Gangguan perangkat yang tersambung jaringan luas</vt:lpstr>
      <vt:lpstr>Faktor – faktor penyebab Kerusakan jaringan</vt:lpstr>
      <vt:lpstr>Membentuk Kelompok Belajar</vt:lpstr>
      <vt:lpstr>Tugas Diskusi</vt:lpstr>
      <vt:lpstr>Slide 12</vt:lpstr>
      <vt:lpstr>Tegangan listrik</vt:lpstr>
      <vt:lpstr>Mati atau tidak berfungsinya komponen pada perangkat wireless</vt:lpstr>
      <vt:lpstr>Perangkat Software</vt:lpstr>
      <vt:lpstr>Diskusi Selanjutnya</vt:lpstr>
      <vt:lpstr>Slide 17</vt:lpstr>
      <vt:lpstr>Kesimpulan</vt:lpstr>
      <vt:lpstr>Kegiatan Pra-Praktikum  Pembelajaran</vt:lpstr>
      <vt:lpstr>Review Tugas</vt:lpstr>
      <vt:lpstr>Alat Praktikum</vt:lpstr>
      <vt:lpstr>Membentuk Konfrensi</vt:lpstr>
      <vt:lpstr>Mengamati</vt:lpstr>
      <vt:lpstr>Pembagian Jobdisk</vt:lpstr>
      <vt:lpstr>Lembar Kerja</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Standar Kompetensi Mendiagnosis permasalahan perangkat yang tersambbung jaringan berbasis luas (Wide Area Network)</dc:title>
  <dc:creator>entirsaif</dc:creator>
  <cp:lastModifiedBy>entirsaif</cp:lastModifiedBy>
  <cp:revision>33</cp:revision>
  <dcterms:created xsi:type="dcterms:W3CDTF">2006-08-16T00:00:00Z</dcterms:created>
  <dcterms:modified xsi:type="dcterms:W3CDTF">2014-08-14T23:32:39Z</dcterms:modified>
</cp:coreProperties>
</file>