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9"/>
  </p:handoutMasterIdLst>
  <p:sldIdLst>
    <p:sldId id="256" r:id="rId2"/>
    <p:sldId id="266" r:id="rId3"/>
    <p:sldId id="265" r:id="rId4"/>
    <p:sldId id="261" r:id="rId5"/>
    <p:sldId id="262" r:id="rId6"/>
    <p:sldId id="263" r:id="rId7"/>
    <p:sldId id="264" r:id="rId8"/>
    <p:sldId id="267" r:id="rId9"/>
    <p:sldId id="268" r:id="rId10"/>
    <p:sldId id="269" r:id="rId11"/>
    <p:sldId id="270" r:id="rId12"/>
    <p:sldId id="271" r:id="rId13"/>
    <p:sldId id="272" r:id="rId14"/>
    <p:sldId id="273" r:id="rId15"/>
    <p:sldId id="274" r:id="rId16"/>
    <p:sldId id="257" r:id="rId17"/>
    <p:sldId id="258" r:id="rId18"/>
    <p:sldId id="260" r:id="rId19"/>
    <p:sldId id="259" r:id="rId20"/>
    <p:sldId id="275" r:id="rId21"/>
    <p:sldId id="276" r:id="rId22"/>
    <p:sldId id="277" r:id="rId23"/>
    <p:sldId id="278" r:id="rId24"/>
    <p:sldId id="279" r:id="rId25"/>
    <p:sldId id="280" r:id="rId26"/>
    <p:sldId id="281" r:id="rId27"/>
    <p:sldId id="282" r:id="rId28"/>
  </p:sldIdLst>
  <p:sldSz cx="9144000" cy="6858000" type="screen4x3"/>
  <p:notesSz cx="7102475" cy="102330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10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511651"/>
          </a:xfrm>
          <a:prstGeom prst="rect">
            <a:avLst/>
          </a:prstGeom>
        </p:spPr>
        <p:txBody>
          <a:bodyPr vert="horz" lIns="99057" tIns="49528" rIns="99057" bIns="49528" rtlCol="0"/>
          <a:lstStyle>
            <a:lvl1pPr algn="l">
              <a:defRPr sz="1300"/>
            </a:lvl1pPr>
          </a:lstStyle>
          <a:p>
            <a:endParaRPr lang="id-ID"/>
          </a:p>
        </p:txBody>
      </p:sp>
      <p:sp>
        <p:nvSpPr>
          <p:cNvPr id="3" name="Date Placeholder 2"/>
          <p:cNvSpPr>
            <a:spLocks noGrp="1"/>
          </p:cNvSpPr>
          <p:nvPr>
            <p:ph type="dt" sz="quarter" idx="1"/>
          </p:nvPr>
        </p:nvSpPr>
        <p:spPr>
          <a:xfrm>
            <a:off x="4023092" y="0"/>
            <a:ext cx="3077739" cy="511651"/>
          </a:xfrm>
          <a:prstGeom prst="rect">
            <a:avLst/>
          </a:prstGeom>
        </p:spPr>
        <p:txBody>
          <a:bodyPr vert="horz" lIns="99057" tIns="49528" rIns="99057" bIns="49528" rtlCol="0"/>
          <a:lstStyle>
            <a:lvl1pPr algn="r">
              <a:defRPr sz="1300"/>
            </a:lvl1pPr>
          </a:lstStyle>
          <a:p>
            <a:fld id="{0D2BC4CB-3683-44C3-BCC2-B950AB12FD9F}" type="datetimeFigureOut">
              <a:rPr lang="id-ID" smtClean="0"/>
              <a:t>14/11/2014</a:t>
            </a:fld>
            <a:endParaRPr lang="id-ID"/>
          </a:p>
        </p:txBody>
      </p:sp>
      <p:sp>
        <p:nvSpPr>
          <p:cNvPr id="4" name="Footer Placeholder 3"/>
          <p:cNvSpPr>
            <a:spLocks noGrp="1"/>
          </p:cNvSpPr>
          <p:nvPr>
            <p:ph type="ftr" sz="quarter" idx="2"/>
          </p:nvPr>
        </p:nvSpPr>
        <p:spPr>
          <a:xfrm>
            <a:off x="0" y="9719598"/>
            <a:ext cx="3077739" cy="511651"/>
          </a:xfrm>
          <a:prstGeom prst="rect">
            <a:avLst/>
          </a:prstGeom>
        </p:spPr>
        <p:txBody>
          <a:bodyPr vert="horz" lIns="99057" tIns="49528" rIns="99057" bIns="49528" rtlCol="0" anchor="b"/>
          <a:lstStyle>
            <a:lvl1pPr algn="l">
              <a:defRPr sz="1300"/>
            </a:lvl1pPr>
          </a:lstStyle>
          <a:p>
            <a:endParaRPr lang="id-ID"/>
          </a:p>
        </p:txBody>
      </p:sp>
      <p:sp>
        <p:nvSpPr>
          <p:cNvPr id="5" name="Slide Number Placeholder 4"/>
          <p:cNvSpPr>
            <a:spLocks noGrp="1"/>
          </p:cNvSpPr>
          <p:nvPr>
            <p:ph type="sldNum" sz="quarter" idx="3"/>
          </p:nvPr>
        </p:nvSpPr>
        <p:spPr>
          <a:xfrm>
            <a:off x="4023092" y="9719598"/>
            <a:ext cx="3077739" cy="511651"/>
          </a:xfrm>
          <a:prstGeom prst="rect">
            <a:avLst/>
          </a:prstGeom>
        </p:spPr>
        <p:txBody>
          <a:bodyPr vert="horz" lIns="99057" tIns="49528" rIns="99057" bIns="49528" rtlCol="0" anchor="b"/>
          <a:lstStyle>
            <a:lvl1pPr algn="r">
              <a:defRPr sz="1300"/>
            </a:lvl1pPr>
          </a:lstStyle>
          <a:p>
            <a:fld id="{CD4DCD1D-1A24-45D5-B7EE-E99025143F07}" type="slidenum">
              <a:rPr lang="id-ID" smtClean="0"/>
              <a:t>‹#›</a:t>
            </a:fld>
            <a:endParaRPr lang="id-ID"/>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11/14/2014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b="1" dirty="0" smtClean="0"/>
              <a:t>Mengadministrasi Server Dalam Jaranginan</a:t>
            </a:r>
            <a:endParaRPr lang="id-ID" b="1" dirty="0"/>
          </a:p>
        </p:txBody>
      </p:sp>
      <p:sp>
        <p:nvSpPr>
          <p:cNvPr id="3" name="Subtitle 2"/>
          <p:cNvSpPr>
            <a:spLocks noGrp="1"/>
          </p:cNvSpPr>
          <p:nvPr>
            <p:ph type="subTitle" idx="1"/>
          </p:nvPr>
        </p:nvSpPr>
        <p:spPr>
          <a:xfrm>
            <a:off x="1371600" y="4191000"/>
            <a:ext cx="6400800" cy="1447800"/>
          </a:xfrm>
        </p:spPr>
        <p:txBody>
          <a:bodyPr>
            <a:normAutofit lnSpcReduction="10000"/>
          </a:bodyPr>
          <a:lstStyle/>
          <a:p>
            <a:pPr>
              <a:spcBef>
                <a:spcPts val="0"/>
              </a:spcBef>
            </a:pPr>
            <a:r>
              <a:rPr lang="id-ID" dirty="0" smtClean="0"/>
              <a:t>M. Saiful Mukharom</a:t>
            </a:r>
          </a:p>
          <a:p>
            <a:pPr>
              <a:spcBef>
                <a:spcPts val="0"/>
              </a:spcBef>
            </a:pPr>
            <a:r>
              <a:rPr lang="id-ID" dirty="0" smtClean="0"/>
              <a:t>saifulindo@guruku.my.id</a:t>
            </a:r>
          </a:p>
          <a:p>
            <a:pPr>
              <a:spcBef>
                <a:spcPts val="0"/>
              </a:spcBef>
            </a:pPr>
            <a:r>
              <a:rPr lang="id-ID" dirty="0" smtClean="0"/>
              <a:t>Saifulindo.github.io</a:t>
            </a:r>
            <a:endParaRPr lang="id-ID"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File Forward</a:t>
            </a:r>
            <a:endParaRPr lang="id-ID" dirty="0"/>
          </a:p>
        </p:txBody>
      </p:sp>
      <p:sp>
        <p:nvSpPr>
          <p:cNvPr id="3" name="Content Placeholder 2"/>
          <p:cNvSpPr>
            <a:spLocks noGrp="1"/>
          </p:cNvSpPr>
          <p:nvPr>
            <p:ph idx="1"/>
          </p:nvPr>
        </p:nvSpPr>
        <p:spPr/>
        <p:txBody>
          <a:bodyPr>
            <a:normAutofit/>
          </a:bodyPr>
          <a:lstStyle/>
          <a:p>
            <a:pPr marL="0" indent="0" algn="ctr">
              <a:buNone/>
            </a:pPr>
            <a:r>
              <a:rPr lang="id-ID" sz="2800" dirty="0" smtClean="0"/>
              <a:t>Forward berfungsi untuk konversi dari DNS  ke Ip Address. Misalnya ketika kita ketik www.debian.edu melalui  Web Browser, maka akan muncul website dari server Debian.</a:t>
            </a:r>
            <a:endParaRPr lang="id-ID"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pic>
        <p:nvPicPr>
          <p:cNvPr id="2050" name="Picture 2"/>
          <p:cNvPicPr>
            <a:picLocks noChangeAspect="1" noChangeArrowheads="1"/>
          </p:cNvPicPr>
          <p:nvPr/>
        </p:nvPicPr>
        <p:blipFill>
          <a:blip r:embed="rId2"/>
          <a:srcRect/>
          <a:stretch>
            <a:fillRect/>
          </a:stretch>
        </p:blipFill>
        <p:spPr bwMode="auto">
          <a:xfrm>
            <a:off x="457200" y="457200"/>
            <a:ext cx="6288713" cy="2863154"/>
          </a:xfrm>
          <a:prstGeom prst="rect">
            <a:avLst/>
          </a:prstGeom>
          <a:noFill/>
          <a:ln w="9525">
            <a:noFill/>
            <a:miter lim="800000"/>
            <a:headEnd/>
            <a:tailEnd/>
          </a:ln>
          <a:effectLst/>
        </p:spPr>
      </p:pic>
      <p:pic>
        <p:nvPicPr>
          <p:cNvPr id="2051" name="Picture 3"/>
          <p:cNvPicPr>
            <a:picLocks noGrp="1" noChangeAspect="1" noChangeArrowheads="1"/>
          </p:cNvPicPr>
          <p:nvPr>
            <p:ph idx="1"/>
          </p:nvPr>
        </p:nvPicPr>
        <p:blipFill>
          <a:blip r:embed="rId3"/>
          <a:srcRect/>
          <a:stretch>
            <a:fillRect/>
          </a:stretch>
        </p:blipFill>
        <p:spPr bwMode="auto">
          <a:xfrm>
            <a:off x="381000" y="3581400"/>
            <a:ext cx="8781190" cy="1981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File Reverse</a:t>
            </a:r>
            <a:endParaRPr lang="id-ID" dirty="0"/>
          </a:p>
        </p:txBody>
      </p:sp>
      <p:sp>
        <p:nvSpPr>
          <p:cNvPr id="3" name="Content Placeholder 2"/>
          <p:cNvSpPr>
            <a:spLocks noGrp="1"/>
          </p:cNvSpPr>
          <p:nvPr>
            <p:ph idx="1"/>
          </p:nvPr>
        </p:nvSpPr>
        <p:spPr/>
        <p:txBody>
          <a:bodyPr/>
          <a:lstStyle/>
          <a:p>
            <a:pPr marL="0" indent="0" algn="ctr">
              <a:buNone/>
            </a:pPr>
            <a:r>
              <a:rPr lang="id-ID" dirty="0" smtClean="0"/>
              <a:t>Reverse berfungsi untuk konversi Ip Address ke DNS. Misalnya jika kita mengetikan Ip Address http://192.168.10.1 pada Web Browser, secara otomatis akan redirect ke alamat www.debian.edu</a:t>
            </a:r>
            <a:endParaRPr lang="id-ID"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File Reverse</a:t>
            </a:r>
            <a:endParaRPr lang="id-ID" dirty="0"/>
          </a:p>
        </p:txBody>
      </p:sp>
      <p:sp>
        <p:nvSpPr>
          <p:cNvPr id="3" name="Content Placeholder 2"/>
          <p:cNvSpPr>
            <a:spLocks noGrp="1"/>
          </p:cNvSpPr>
          <p:nvPr>
            <p:ph idx="1"/>
          </p:nvPr>
        </p:nvSpPr>
        <p:spPr/>
        <p:txBody>
          <a:bodyPr/>
          <a:lstStyle/>
          <a:p>
            <a:endParaRPr lang="id-ID"/>
          </a:p>
        </p:txBody>
      </p:sp>
      <p:pic>
        <p:nvPicPr>
          <p:cNvPr id="3074" name="Picture 2"/>
          <p:cNvPicPr>
            <a:picLocks noChangeAspect="1" noChangeArrowheads="1"/>
          </p:cNvPicPr>
          <p:nvPr/>
        </p:nvPicPr>
        <p:blipFill>
          <a:blip r:embed="rId2"/>
          <a:srcRect/>
          <a:stretch>
            <a:fillRect/>
          </a:stretch>
        </p:blipFill>
        <p:spPr bwMode="auto">
          <a:xfrm>
            <a:off x="362027" y="1600200"/>
            <a:ext cx="8553373" cy="3276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Menambah dns-name-server</a:t>
            </a:r>
            <a:endParaRPr lang="id-ID" dirty="0"/>
          </a:p>
        </p:txBody>
      </p:sp>
      <p:sp>
        <p:nvSpPr>
          <p:cNvPr id="3" name="Content Placeholder 2"/>
          <p:cNvSpPr>
            <a:spLocks noGrp="1"/>
          </p:cNvSpPr>
          <p:nvPr>
            <p:ph idx="1"/>
          </p:nvPr>
        </p:nvSpPr>
        <p:spPr/>
        <p:txBody>
          <a:bodyPr/>
          <a:lstStyle/>
          <a:p>
            <a:endParaRPr lang="id-ID" dirty="0"/>
          </a:p>
        </p:txBody>
      </p:sp>
      <p:pic>
        <p:nvPicPr>
          <p:cNvPr id="4098" name="Picture 2"/>
          <p:cNvPicPr>
            <a:picLocks noChangeAspect="1" noChangeArrowheads="1"/>
          </p:cNvPicPr>
          <p:nvPr/>
        </p:nvPicPr>
        <p:blipFill>
          <a:blip r:embed="rId2"/>
          <a:srcRect/>
          <a:stretch>
            <a:fillRect/>
          </a:stretch>
        </p:blipFill>
        <p:spPr bwMode="auto">
          <a:xfrm>
            <a:off x="533399" y="1600200"/>
            <a:ext cx="8001001" cy="296400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Pengujian</a:t>
            </a:r>
            <a:endParaRPr lang="id-ID" dirty="0"/>
          </a:p>
        </p:txBody>
      </p:sp>
      <p:sp>
        <p:nvSpPr>
          <p:cNvPr id="3" name="Content Placeholder 2"/>
          <p:cNvSpPr>
            <a:spLocks noGrp="1"/>
          </p:cNvSpPr>
          <p:nvPr>
            <p:ph idx="1"/>
          </p:nvPr>
        </p:nvSpPr>
        <p:spPr/>
        <p:txBody>
          <a:bodyPr/>
          <a:lstStyle/>
          <a:p>
            <a:endParaRPr lang="id-ID" dirty="0"/>
          </a:p>
        </p:txBody>
      </p:sp>
      <p:pic>
        <p:nvPicPr>
          <p:cNvPr id="5122" name="Picture 2"/>
          <p:cNvPicPr>
            <a:picLocks noChangeAspect="1" noChangeArrowheads="1"/>
          </p:cNvPicPr>
          <p:nvPr/>
        </p:nvPicPr>
        <p:blipFill>
          <a:blip r:embed="rId2"/>
          <a:srcRect/>
          <a:stretch>
            <a:fillRect/>
          </a:stretch>
        </p:blipFill>
        <p:spPr bwMode="auto">
          <a:xfrm>
            <a:off x="1066800" y="1524000"/>
            <a:ext cx="7244080" cy="35052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r="14545"/>
          <a:stretch>
            <a:fillRect/>
          </a:stretch>
        </p:blipFill>
        <p:spPr bwMode="auto">
          <a:xfrm>
            <a:off x="1295400" y="4953000"/>
            <a:ext cx="7162800" cy="7788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Web Server</a:t>
            </a:r>
            <a:endParaRPr lang="id-ID" b="1" dirty="0"/>
          </a:p>
        </p:txBody>
      </p:sp>
      <p:sp>
        <p:nvSpPr>
          <p:cNvPr id="3" name="Content Placeholder 2"/>
          <p:cNvSpPr>
            <a:spLocks noGrp="1"/>
          </p:cNvSpPr>
          <p:nvPr>
            <p:ph idx="1"/>
          </p:nvPr>
        </p:nvSpPr>
        <p:spPr/>
        <p:txBody>
          <a:bodyPr>
            <a:normAutofit/>
          </a:bodyPr>
          <a:lstStyle/>
          <a:p>
            <a:pPr marL="0" indent="0" algn="ctr">
              <a:buNone/>
            </a:pPr>
            <a:r>
              <a:rPr lang="id-ID" b="1" dirty="0" smtClean="0"/>
              <a:t>Web Server termasuk salah satu layanan SERVER yang paling popular. Karena lewat web server tersebut, website kita dapat diakses oleh seluruh pengunjung dari Internet. Dalam keadaan default, web server berjalan pada protocol HTTP melalui port 80.</a:t>
            </a:r>
            <a:endParaRPr lang="id-ID"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Instalasi</a:t>
            </a:r>
            <a:endParaRPr lang="id-ID" b="1" dirty="0"/>
          </a:p>
        </p:txBody>
      </p:sp>
      <p:sp>
        <p:nvSpPr>
          <p:cNvPr id="3" name="Content Placeholder 2"/>
          <p:cNvSpPr>
            <a:spLocks noGrp="1"/>
          </p:cNvSpPr>
          <p:nvPr>
            <p:ph idx="1"/>
          </p:nvPr>
        </p:nvSpPr>
        <p:spPr/>
        <p:txBody>
          <a:bodyPr/>
          <a:lstStyle/>
          <a:p>
            <a:r>
              <a:rPr lang="id-ID" dirty="0" smtClean="0"/>
              <a:t>Web Server Apache2</a:t>
            </a:r>
          </a:p>
          <a:p>
            <a:pPr indent="17463">
              <a:buNone/>
            </a:pPr>
            <a:r>
              <a:rPr lang="id-ID" dirty="0" smtClean="0">
                <a:latin typeface="Consolas" pitchFamily="49" charset="0"/>
                <a:cs typeface="Consolas" pitchFamily="49" charset="0"/>
              </a:rPr>
              <a:t># </a:t>
            </a:r>
            <a:r>
              <a:rPr lang="en-US" dirty="0" smtClean="0">
                <a:latin typeface="Consolas" pitchFamily="49" charset="0"/>
                <a:cs typeface="Consolas" pitchFamily="49" charset="0"/>
              </a:rPr>
              <a:t>apt-get install apache2</a:t>
            </a:r>
            <a:endParaRPr lang="id-ID" dirty="0" smtClean="0">
              <a:latin typeface="Consolas" pitchFamily="49" charset="0"/>
              <a:cs typeface="Consolas" pitchFamily="49" charset="0"/>
            </a:endParaRPr>
          </a:p>
          <a:p>
            <a:r>
              <a:rPr lang="id-ID" dirty="0" smtClean="0"/>
              <a:t>Opsi Kedua</a:t>
            </a:r>
          </a:p>
          <a:p>
            <a:pPr marL="803275" indent="-442913">
              <a:buNone/>
            </a:pPr>
            <a:r>
              <a:rPr lang="id-ID" dirty="0" smtClean="0">
                <a:latin typeface="Consolas" pitchFamily="49" charset="0"/>
                <a:cs typeface="Consolas" pitchFamily="49" charset="0"/>
              </a:rPr>
              <a:t># </a:t>
            </a:r>
            <a:r>
              <a:rPr lang="en-US" dirty="0" smtClean="0">
                <a:latin typeface="Consolas" pitchFamily="49" charset="0"/>
                <a:cs typeface="Consolas" pitchFamily="49" charset="0"/>
              </a:rPr>
              <a:t>apt-get install apache2 php5 </a:t>
            </a:r>
            <a:r>
              <a:rPr lang="en-US" dirty="0" err="1" smtClean="0">
                <a:latin typeface="Consolas" pitchFamily="49" charset="0"/>
                <a:cs typeface="Consolas" pitchFamily="49" charset="0"/>
              </a:rPr>
              <a:t>mysql</a:t>
            </a:r>
            <a:r>
              <a:rPr lang="en-US" dirty="0" smtClean="0">
                <a:latin typeface="Consolas" pitchFamily="49" charset="0"/>
                <a:cs typeface="Consolas" pitchFamily="49" charset="0"/>
              </a:rPr>
              <a:t>-server </a:t>
            </a:r>
            <a:r>
              <a:rPr lang="en-US" dirty="0" err="1" smtClean="0">
                <a:latin typeface="Consolas" pitchFamily="49" charset="0"/>
                <a:cs typeface="Consolas" pitchFamily="49" charset="0"/>
              </a:rPr>
              <a:t>phpmyadmin</a:t>
            </a:r>
            <a:endParaRPr lang="id-ID"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id-ID" b="1" dirty="0" smtClean="0"/>
              <a:t>Pengujian</a:t>
            </a:r>
            <a:endParaRPr lang="id-ID" b="1" dirty="0"/>
          </a:p>
        </p:txBody>
      </p:sp>
      <p:pic>
        <p:nvPicPr>
          <p:cNvPr id="1026" name="Picture 2"/>
          <p:cNvPicPr>
            <a:picLocks noChangeAspect="1" noChangeArrowheads="1"/>
          </p:cNvPicPr>
          <p:nvPr/>
        </p:nvPicPr>
        <p:blipFill>
          <a:blip r:embed="rId2"/>
          <a:srcRect/>
          <a:stretch>
            <a:fillRect/>
          </a:stretch>
        </p:blipFill>
        <p:spPr bwMode="auto">
          <a:xfrm>
            <a:off x="609600" y="762000"/>
            <a:ext cx="8082524" cy="2667000"/>
          </a:xfrm>
          <a:prstGeom prst="rect">
            <a:avLst/>
          </a:prstGeom>
          <a:noFill/>
          <a:ln w="28575">
            <a:solidFill>
              <a:schemeClr val="accent1"/>
            </a:solid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1676400" y="3657600"/>
            <a:ext cx="6151597" cy="2895600"/>
          </a:xfrm>
          <a:prstGeom prst="rect">
            <a:avLst/>
          </a:prstGeom>
          <a:noFill/>
          <a:ln w="28575">
            <a:solidFill>
              <a:schemeClr val="accent1"/>
            </a:solid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Konfigurasi Virtual Host</a:t>
            </a:r>
            <a:endParaRPr lang="id-ID" b="1" dirty="0"/>
          </a:p>
        </p:txBody>
      </p:sp>
      <p:sp>
        <p:nvSpPr>
          <p:cNvPr id="3" name="Content Placeholder 2"/>
          <p:cNvSpPr>
            <a:spLocks noGrp="1"/>
          </p:cNvSpPr>
          <p:nvPr>
            <p:ph idx="1"/>
          </p:nvPr>
        </p:nvSpPr>
        <p:spPr/>
        <p:txBody>
          <a:bodyPr/>
          <a:lstStyle/>
          <a:p>
            <a:pPr marL="0" indent="0" algn="ctr">
              <a:buNone/>
            </a:pPr>
            <a:r>
              <a:rPr lang="id-ID" b="1" dirty="0" smtClean="0"/>
              <a:t>Virtual Host ini akan mewakili konfigurasi untuk setiap website yang akan kita buat. Kita dapat mengganti file Virtual Host default yang sudah ada, tapi ada baiknya kita copy saja file tersebut, dan membuat konfigurasi Virtual Host yang baru untuk website kita.</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Review Materi Sebelumnya</a:t>
            </a:r>
            <a:endParaRPr lang="id-ID" b="1" dirty="0"/>
          </a:p>
        </p:txBody>
      </p:sp>
      <p:sp>
        <p:nvSpPr>
          <p:cNvPr id="3" name="Content Placeholder 2"/>
          <p:cNvSpPr>
            <a:spLocks noGrp="1"/>
          </p:cNvSpPr>
          <p:nvPr>
            <p:ph idx="1"/>
          </p:nvPr>
        </p:nvSpPr>
        <p:spPr/>
        <p:txBody>
          <a:bodyPr>
            <a:noAutofit/>
          </a:bodyPr>
          <a:lstStyle/>
          <a:p>
            <a:pPr algn="ctr">
              <a:buNone/>
            </a:pPr>
            <a:r>
              <a:rPr lang="id-ID" sz="28700" b="1" dirty="0" smtClean="0"/>
              <a:t>?</a:t>
            </a:r>
            <a:endParaRPr lang="id-ID" sz="287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id-ID" b="1" dirty="0" smtClean="0"/>
              <a:t>Konfigurasi Virtual Host</a:t>
            </a:r>
            <a:endParaRPr lang="id-ID" b="1" dirty="0"/>
          </a:p>
        </p:txBody>
      </p:sp>
      <p:sp>
        <p:nvSpPr>
          <p:cNvPr id="3" name="Content Placeholder 2"/>
          <p:cNvSpPr>
            <a:spLocks noGrp="1"/>
          </p:cNvSpPr>
          <p:nvPr>
            <p:ph idx="1"/>
          </p:nvPr>
        </p:nvSpPr>
        <p:spPr>
          <a:xfrm>
            <a:off x="533400" y="4618037"/>
            <a:ext cx="8229600" cy="868363"/>
          </a:xfrm>
        </p:spPr>
        <p:txBody>
          <a:bodyPr>
            <a:normAutofit fontScale="92500" lnSpcReduction="20000"/>
          </a:bodyPr>
          <a:lstStyle/>
          <a:p>
            <a:pPr marL="0" indent="0" algn="ctr">
              <a:buNone/>
            </a:pPr>
            <a:r>
              <a:rPr lang="id-ID" b="1" dirty="0" smtClean="0"/>
              <a:t>Disable VirtualHost default yang sudah ada, dan aktifkan VirtualHost untuk website utama kita</a:t>
            </a:r>
          </a:p>
        </p:txBody>
      </p:sp>
      <p:pic>
        <p:nvPicPr>
          <p:cNvPr id="1026" name="Picture 2"/>
          <p:cNvPicPr>
            <a:picLocks noChangeAspect="1" noChangeArrowheads="1"/>
          </p:cNvPicPr>
          <p:nvPr/>
        </p:nvPicPr>
        <p:blipFill>
          <a:blip r:embed="rId2"/>
          <a:srcRect/>
          <a:stretch>
            <a:fillRect/>
          </a:stretch>
        </p:blipFill>
        <p:spPr bwMode="auto">
          <a:xfrm>
            <a:off x="457200" y="1371600"/>
            <a:ext cx="8167048" cy="32766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914400" y="5523271"/>
            <a:ext cx="7467600" cy="87752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 Konfigurasi Web Direktori</a:t>
            </a:r>
            <a:endParaRPr lang="id-ID" b="1" dirty="0"/>
          </a:p>
        </p:txBody>
      </p:sp>
      <p:sp>
        <p:nvSpPr>
          <p:cNvPr id="3" name="Content Placeholder 2"/>
          <p:cNvSpPr>
            <a:spLocks noGrp="1"/>
          </p:cNvSpPr>
          <p:nvPr>
            <p:ph idx="1"/>
          </p:nvPr>
        </p:nvSpPr>
        <p:spPr/>
        <p:txBody>
          <a:bodyPr>
            <a:normAutofit/>
          </a:bodyPr>
          <a:lstStyle/>
          <a:p>
            <a:pPr marL="0" indent="0" algn="ctr">
              <a:buNone/>
            </a:pPr>
            <a:r>
              <a:rPr lang="id-ID" dirty="0" smtClean="0"/>
              <a:t>Konfigurasi pada apache2 sudah selesai, sekarang tinggal kita konfigurasi untuk direktori website-nya. Web Direktori ini adalah direktori dimana kita akan menempatkan semua isi file-file untuk website kita. Terlebih dahulu buat folder web. Path defaultnya adalah /var/www , anda bisa merubahnya, misalnya diganti nama menjadi public_html atau semacamnya. </a:t>
            </a:r>
            <a:endParaRPr lang="id-ID"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 Konfigurasi Web Direktori</a:t>
            </a:r>
            <a:endParaRPr lang="id-ID" b="1" dirty="0"/>
          </a:p>
        </p:txBody>
      </p:sp>
      <p:pic>
        <p:nvPicPr>
          <p:cNvPr id="2050" name="Picture 2"/>
          <p:cNvPicPr>
            <a:picLocks noChangeAspect="1" noChangeArrowheads="1"/>
          </p:cNvPicPr>
          <p:nvPr/>
        </p:nvPicPr>
        <p:blipFill>
          <a:blip r:embed="rId2"/>
          <a:srcRect/>
          <a:stretch>
            <a:fillRect/>
          </a:stretch>
        </p:blipFill>
        <p:spPr bwMode="auto">
          <a:xfrm>
            <a:off x="533400" y="1633112"/>
            <a:ext cx="8315738" cy="1795887"/>
          </a:xfrm>
          <a:prstGeom prst="rect">
            <a:avLst/>
          </a:prstGeom>
          <a:noFill/>
          <a:ln w="9525">
            <a:noFill/>
            <a:miter lim="800000"/>
            <a:headEnd/>
            <a:tailEnd/>
          </a:ln>
          <a:effectLst/>
        </p:spPr>
      </p:pic>
      <p:pic>
        <p:nvPicPr>
          <p:cNvPr id="2051" name="Picture 3"/>
          <p:cNvPicPr>
            <a:picLocks noChangeAspect="1" noChangeArrowheads="1"/>
          </p:cNvPicPr>
          <p:nvPr/>
        </p:nvPicPr>
        <p:blipFill>
          <a:blip r:embed="rId3"/>
          <a:srcRect/>
          <a:stretch>
            <a:fillRect/>
          </a:stretch>
        </p:blipFill>
        <p:spPr bwMode="auto">
          <a:xfrm>
            <a:off x="609600" y="4343400"/>
            <a:ext cx="8077200" cy="853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Sub Domain</a:t>
            </a:r>
            <a:endParaRPr lang="id-ID" b="1" dirty="0"/>
          </a:p>
        </p:txBody>
      </p:sp>
      <p:sp>
        <p:nvSpPr>
          <p:cNvPr id="3" name="Content Placeholder 2"/>
          <p:cNvSpPr>
            <a:spLocks noGrp="1"/>
          </p:cNvSpPr>
          <p:nvPr>
            <p:ph idx="1"/>
          </p:nvPr>
        </p:nvSpPr>
        <p:spPr/>
        <p:txBody>
          <a:bodyPr>
            <a:normAutofit/>
          </a:bodyPr>
          <a:lstStyle/>
          <a:p>
            <a:pPr marL="0" indent="0" algn="ctr">
              <a:buNone/>
            </a:pPr>
            <a:r>
              <a:rPr lang="id-ID" b="1" dirty="0" smtClean="0"/>
              <a:t>Selain domain utama semisal debian.edu, masih bisa kita tambahkan lagi Sub-Domain dari domain utama tersebut. Sehingga kita lebih menghemat Ip Address dan juga domain. Contoh subdomain adalah, mail.yahoo.com dan video.google.com. Kata mail dan video pada domain tersebutlah yang dinamakan “sub” domain.</a:t>
            </a:r>
            <a:endParaRPr lang="id-ID"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Sub Domain</a:t>
            </a:r>
            <a:endParaRPr lang="id-ID" b="1" dirty="0"/>
          </a:p>
        </p:txBody>
      </p:sp>
      <p:sp>
        <p:nvSpPr>
          <p:cNvPr id="3" name="Content Placeholder 2"/>
          <p:cNvSpPr>
            <a:spLocks noGrp="1"/>
          </p:cNvSpPr>
          <p:nvPr>
            <p:ph idx="1"/>
          </p:nvPr>
        </p:nvSpPr>
        <p:spPr/>
        <p:txBody>
          <a:bodyPr>
            <a:normAutofit/>
          </a:bodyPr>
          <a:lstStyle/>
          <a:p>
            <a:pPr marL="0" indent="0" algn="ctr">
              <a:buNone/>
            </a:pPr>
            <a:r>
              <a:rPr lang="id-ID" sz="3600" dirty="0" smtClean="0"/>
              <a:t>Pertama, tinggal tambahkan Sub-Domain pada DNS Server. Yang letaknya di file forward,  pada direktori bind9. Dan tambahkan satu script berikut di baris paling bawah.</a:t>
            </a:r>
            <a:endParaRPr lang="id-ID" sz="3600" dirty="0"/>
          </a:p>
        </p:txBody>
      </p:sp>
      <p:pic>
        <p:nvPicPr>
          <p:cNvPr id="3074" name="Picture 2"/>
          <p:cNvPicPr>
            <a:picLocks noChangeAspect="1" noChangeArrowheads="1"/>
          </p:cNvPicPr>
          <p:nvPr/>
        </p:nvPicPr>
        <p:blipFill>
          <a:blip r:embed="rId2"/>
          <a:srcRect/>
          <a:stretch>
            <a:fillRect/>
          </a:stretch>
        </p:blipFill>
        <p:spPr bwMode="auto">
          <a:xfrm>
            <a:off x="609600" y="4724400"/>
            <a:ext cx="8153400" cy="104403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id-ID" b="1" dirty="0" smtClean="0"/>
              <a:t>Sub Domain</a:t>
            </a:r>
            <a:endParaRPr lang="id-ID" b="1" dirty="0"/>
          </a:p>
        </p:txBody>
      </p:sp>
      <p:sp>
        <p:nvSpPr>
          <p:cNvPr id="3" name="Content Placeholder 2"/>
          <p:cNvSpPr>
            <a:spLocks noGrp="1"/>
          </p:cNvSpPr>
          <p:nvPr>
            <p:ph idx="1"/>
          </p:nvPr>
        </p:nvSpPr>
        <p:spPr>
          <a:xfrm>
            <a:off x="457200" y="1295400"/>
            <a:ext cx="8229600" cy="4525963"/>
          </a:xfrm>
        </p:spPr>
        <p:txBody>
          <a:bodyPr>
            <a:normAutofit/>
          </a:bodyPr>
          <a:lstStyle/>
          <a:p>
            <a:pPr marL="0" indent="0">
              <a:buNone/>
            </a:pPr>
            <a:r>
              <a:rPr lang="id-ID" sz="3600" dirty="0" smtClean="0"/>
              <a:t>Penambahan Virtual Host</a:t>
            </a:r>
            <a:endParaRPr lang="id-ID" sz="3600" dirty="0"/>
          </a:p>
        </p:txBody>
      </p:sp>
      <p:pic>
        <p:nvPicPr>
          <p:cNvPr id="4098" name="Picture 2"/>
          <p:cNvPicPr>
            <a:picLocks noChangeAspect="1" noChangeArrowheads="1"/>
          </p:cNvPicPr>
          <p:nvPr/>
        </p:nvPicPr>
        <p:blipFill>
          <a:blip r:embed="rId2"/>
          <a:srcRect/>
          <a:stretch>
            <a:fillRect/>
          </a:stretch>
        </p:blipFill>
        <p:spPr bwMode="auto">
          <a:xfrm>
            <a:off x="533400" y="2286000"/>
            <a:ext cx="6858000" cy="420225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id-ID" b="1" dirty="0" smtClean="0"/>
              <a:t>Membuat Halaman Website</a:t>
            </a:r>
            <a:endParaRPr lang="id-ID" b="1" dirty="0"/>
          </a:p>
        </p:txBody>
      </p:sp>
      <p:pic>
        <p:nvPicPr>
          <p:cNvPr id="5122" name="Picture 2"/>
          <p:cNvPicPr>
            <a:picLocks noChangeAspect="1" noChangeArrowheads="1"/>
          </p:cNvPicPr>
          <p:nvPr/>
        </p:nvPicPr>
        <p:blipFill>
          <a:blip r:embed="rId2"/>
          <a:srcRect/>
          <a:stretch>
            <a:fillRect/>
          </a:stretch>
        </p:blipFill>
        <p:spPr bwMode="auto">
          <a:xfrm>
            <a:off x="762000" y="1161578"/>
            <a:ext cx="7696200" cy="50868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Pengujian</a:t>
            </a:r>
            <a:endParaRPr lang="id-ID" b="1" dirty="0"/>
          </a:p>
        </p:txBody>
      </p:sp>
      <p:sp>
        <p:nvSpPr>
          <p:cNvPr id="3" name="Content Placeholder 2"/>
          <p:cNvSpPr>
            <a:spLocks noGrp="1"/>
          </p:cNvSpPr>
          <p:nvPr>
            <p:ph idx="1"/>
          </p:nvPr>
        </p:nvSpPr>
        <p:spPr/>
        <p:txBody>
          <a:bodyPr>
            <a:normAutofit/>
          </a:bodyPr>
          <a:lstStyle/>
          <a:p>
            <a:pPr algn="ctr">
              <a:buNone/>
            </a:pPr>
            <a:endParaRPr lang="id-ID" sz="4400" b="1" dirty="0" smtClean="0"/>
          </a:p>
          <a:p>
            <a:pPr algn="ctr">
              <a:buNone/>
            </a:pPr>
            <a:r>
              <a:rPr lang="id-ID" sz="4400" b="1" dirty="0" smtClean="0"/>
              <a:t>debian.edu</a:t>
            </a:r>
          </a:p>
          <a:p>
            <a:pPr algn="ctr">
              <a:buNone/>
            </a:pPr>
            <a:r>
              <a:rPr lang="id-ID" sz="4400" b="1" dirty="0" smtClean="0"/>
              <a:t>subdomain.debian.edu</a:t>
            </a:r>
            <a:endParaRPr lang="id-ID" sz="4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id-ID" b="1" dirty="0" smtClean="0"/>
              <a:t>source.list</a:t>
            </a:r>
            <a:endParaRPr lang="id-ID" b="1" dirty="0"/>
          </a:p>
        </p:txBody>
      </p:sp>
      <p:sp>
        <p:nvSpPr>
          <p:cNvPr id="3" name="Content Placeholder 2"/>
          <p:cNvSpPr>
            <a:spLocks noGrp="1"/>
          </p:cNvSpPr>
          <p:nvPr>
            <p:ph idx="1"/>
          </p:nvPr>
        </p:nvSpPr>
        <p:spPr>
          <a:xfrm>
            <a:off x="457200" y="2027237"/>
            <a:ext cx="8229600" cy="4525963"/>
          </a:xfrm>
        </p:spPr>
        <p:txBody>
          <a:bodyPr>
            <a:normAutofit lnSpcReduction="10000"/>
          </a:bodyPr>
          <a:lstStyle/>
          <a:p>
            <a:endParaRPr lang="id-ID" dirty="0"/>
          </a:p>
          <a:p>
            <a:endParaRPr lang="id-ID" dirty="0" smtClean="0"/>
          </a:p>
          <a:p>
            <a:endParaRPr lang="id-ID" dirty="0" smtClean="0"/>
          </a:p>
          <a:p>
            <a:endParaRPr lang="id-ID" dirty="0" smtClean="0"/>
          </a:p>
          <a:p>
            <a:endParaRPr lang="id-ID" dirty="0" smtClean="0"/>
          </a:p>
          <a:p>
            <a:endParaRPr lang="id-ID" dirty="0" smtClean="0"/>
          </a:p>
          <a:p>
            <a:endParaRPr lang="id-ID" dirty="0" smtClean="0"/>
          </a:p>
          <a:p>
            <a:pPr algn="ctr">
              <a:buNone/>
            </a:pPr>
            <a:r>
              <a:rPr lang="id-ID" dirty="0" smtClean="0"/>
              <a:t>$ apt-get update</a:t>
            </a:r>
            <a:endParaRPr lang="id-ID" dirty="0"/>
          </a:p>
        </p:txBody>
      </p:sp>
      <p:pic>
        <p:nvPicPr>
          <p:cNvPr id="3074" name="Picture 2" descr="D:\Sekolah\RPP Th. 2014-2015\Semester I\KWAN\Materi\sources.png"/>
          <p:cNvPicPr>
            <a:picLocks noChangeAspect="1" noChangeArrowheads="1"/>
          </p:cNvPicPr>
          <p:nvPr/>
        </p:nvPicPr>
        <p:blipFill>
          <a:blip r:embed="rId2"/>
          <a:srcRect/>
          <a:stretch>
            <a:fillRect/>
          </a:stretch>
        </p:blipFill>
        <p:spPr bwMode="auto">
          <a:xfrm>
            <a:off x="533400" y="990600"/>
            <a:ext cx="8305800" cy="4266061"/>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DNS Server</a:t>
            </a:r>
            <a:endParaRPr lang="id-ID" b="1" dirty="0"/>
          </a:p>
        </p:txBody>
      </p:sp>
      <p:sp>
        <p:nvSpPr>
          <p:cNvPr id="3" name="Content Placeholder 2"/>
          <p:cNvSpPr>
            <a:spLocks noGrp="1"/>
          </p:cNvSpPr>
          <p:nvPr>
            <p:ph idx="1"/>
          </p:nvPr>
        </p:nvSpPr>
        <p:spPr/>
        <p:txBody>
          <a:bodyPr>
            <a:normAutofit fontScale="92500"/>
          </a:bodyPr>
          <a:lstStyle/>
          <a:p>
            <a:pPr marL="0" indent="0" algn="ctr">
              <a:buNone/>
            </a:pPr>
            <a:r>
              <a:rPr lang="id-ID" b="1" dirty="0" smtClean="0"/>
              <a:t>Domain Name System adalah suatu metode untuk meng-konversikan Ip Address (numerik) suatu komputer ke dalam suatu nama domain (alphabetic), ataupun sebaliknya, Dengan adanya DNS Server, kita bisa mengakses halaman situs</a:t>
            </a:r>
          </a:p>
          <a:p>
            <a:pPr marL="0" indent="0" algn="ctr">
              <a:buNone/>
            </a:pPr>
            <a:r>
              <a:rPr lang="id-ID" b="1" dirty="0" smtClean="0"/>
              <a:t>dari server Debian tersebut hanya dengan mengakses nama Domain-nya (www.debian.edu), tanpa mengingat Ip Address dari computer tersebut.</a:t>
            </a:r>
            <a:endParaRPr lang="id-ID"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Instalasi</a:t>
            </a:r>
            <a:endParaRPr lang="id-ID" b="1" dirty="0"/>
          </a:p>
        </p:txBody>
      </p:sp>
      <p:sp>
        <p:nvSpPr>
          <p:cNvPr id="3" name="Content Placeholder 2"/>
          <p:cNvSpPr>
            <a:spLocks noGrp="1"/>
          </p:cNvSpPr>
          <p:nvPr>
            <p:ph idx="1"/>
          </p:nvPr>
        </p:nvSpPr>
        <p:spPr/>
        <p:txBody>
          <a:bodyPr/>
          <a:lstStyle/>
          <a:p>
            <a:pPr marL="0" indent="0" algn="just">
              <a:buNone/>
            </a:pPr>
            <a:r>
              <a:rPr lang="id-ID" dirty="0" smtClean="0"/>
              <a:t>Bind9 (Berkeley Internet Name Domain versi 9) adalah salah satu aplikasi linux yang sangat populer sebagai DNS Server, dan hampir semua distro linux menggunakanya. </a:t>
            </a:r>
          </a:p>
          <a:p>
            <a:pPr marL="0" indent="0" algn="just">
              <a:buNone/>
            </a:pPr>
            <a:endParaRPr lang="id-ID" dirty="0" smtClean="0"/>
          </a:p>
          <a:p>
            <a:pPr marL="0" indent="0" algn="just">
              <a:buNone/>
            </a:pPr>
            <a:r>
              <a:rPr lang="id-ID" dirty="0" smtClean="0">
                <a:latin typeface="Consolas" pitchFamily="49" charset="0"/>
                <a:cs typeface="Consolas" pitchFamily="49" charset="0"/>
              </a:rPr>
              <a:t># apt-get install bind9</a:t>
            </a:r>
            <a:endParaRPr lang="id-ID" dirty="0">
              <a:latin typeface="Consolas" pitchFamily="49" charset="0"/>
              <a:cs typeface="Consolas" pitchFamily="49"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Instalasi</a:t>
            </a:r>
            <a:endParaRPr lang="id-ID" b="1" dirty="0"/>
          </a:p>
        </p:txBody>
      </p:sp>
      <p:sp>
        <p:nvSpPr>
          <p:cNvPr id="3" name="Content Placeholder 2"/>
          <p:cNvSpPr>
            <a:spLocks noGrp="1"/>
          </p:cNvSpPr>
          <p:nvPr>
            <p:ph idx="1"/>
          </p:nvPr>
        </p:nvSpPr>
        <p:spPr/>
        <p:txBody>
          <a:bodyPr/>
          <a:lstStyle/>
          <a:p>
            <a:endParaRPr lang="id-ID"/>
          </a:p>
        </p:txBody>
      </p:sp>
      <p:pic>
        <p:nvPicPr>
          <p:cNvPr id="2050" name="Picture 2"/>
          <p:cNvPicPr>
            <a:picLocks noChangeAspect="1" noChangeArrowheads="1"/>
          </p:cNvPicPr>
          <p:nvPr/>
        </p:nvPicPr>
        <p:blipFill>
          <a:blip r:embed="rId2"/>
          <a:srcRect/>
          <a:stretch>
            <a:fillRect/>
          </a:stretch>
        </p:blipFill>
        <p:spPr bwMode="auto">
          <a:xfrm>
            <a:off x="457200" y="1676400"/>
            <a:ext cx="8300680" cy="304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Konfigurasi</a:t>
            </a:r>
            <a:endParaRPr lang="id-ID" b="1" dirty="0"/>
          </a:p>
        </p:txBody>
      </p:sp>
      <p:sp>
        <p:nvSpPr>
          <p:cNvPr id="3" name="Content Placeholder 2"/>
          <p:cNvSpPr>
            <a:spLocks noGrp="1"/>
          </p:cNvSpPr>
          <p:nvPr>
            <p:ph idx="1"/>
          </p:nvPr>
        </p:nvSpPr>
        <p:spPr/>
        <p:txBody>
          <a:bodyPr/>
          <a:lstStyle/>
          <a:p>
            <a:r>
              <a:rPr lang="id-ID" dirty="0" smtClean="0"/>
              <a:t>Berikut file-file penting yang akan kita konfigurasi dalam DNS Server :</a:t>
            </a:r>
          </a:p>
          <a:p>
            <a:pPr>
              <a:buNone/>
            </a:pPr>
            <a:endParaRPr lang="id-ID" dirty="0" smtClean="0"/>
          </a:p>
          <a:p>
            <a:pPr>
              <a:buNone/>
            </a:pPr>
            <a:r>
              <a:rPr lang="id-ID" dirty="0" smtClean="0"/>
              <a:t>a.  /etc/bind/named.conf</a:t>
            </a:r>
          </a:p>
          <a:p>
            <a:pPr>
              <a:buNone/>
            </a:pPr>
            <a:r>
              <a:rPr lang="id-ID" dirty="0" smtClean="0"/>
              <a:t>b.  file forward</a:t>
            </a:r>
          </a:p>
          <a:p>
            <a:pPr>
              <a:buNone/>
            </a:pPr>
            <a:r>
              <a:rPr lang="id-ID" dirty="0" smtClean="0"/>
              <a:t>c.  file reverse</a:t>
            </a:r>
          </a:p>
          <a:p>
            <a:pPr>
              <a:buNone/>
            </a:pPr>
            <a:r>
              <a:rPr lang="id-ID" dirty="0" smtClean="0"/>
              <a:t>d.  /etc/resolv.conf</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Konfigurasi</a:t>
            </a:r>
            <a:endParaRPr lang="id-ID" dirty="0"/>
          </a:p>
        </p:txBody>
      </p:sp>
      <p:sp>
        <p:nvSpPr>
          <p:cNvPr id="3" name="Content Placeholder 2"/>
          <p:cNvSpPr>
            <a:spLocks noGrp="1"/>
          </p:cNvSpPr>
          <p:nvPr>
            <p:ph idx="1"/>
          </p:nvPr>
        </p:nvSpPr>
        <p:spPr/>
        <p:txBody>
          <a:bodyPr>
            <a:normAutofit/>
          </a:bodyPr>
          <a:lstStyle/>
          <a:p>
            <a:pPr marL="0" indent="0" algn="ctr">
              <a:buNone/>
            </a:pPr>
            <a:r>
              <a:rPr lang="id-ID" dirty="0" smtClean="0"/>
              <a:t>Tahapan ini menentukan nama untuk Domain dari server Debian kita nantinya.  Kita boleh membuat Zone Domain menggunakan Tld (Top Level Domain) hanya pada jaringan local (There’s no Internet Connection). Karena sudah ada organisasi yang khusus mengatur domain Tld tersebut, contohnya di Indonesia adalah Pandi.</a:t>
            </a:r>
            <a:endParaRPr lang="id-ID"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Konfigurasi</a:t>
            </a:r>
            <a:endParaRPr lang="id-ID" dirty="0"/>
          </a:p>
        </p:txBody>
      </p:sp>
      <p:sp>
        <p:nvSpPr>
          <p:cNvPr id="3" name="Content Placeholder 2"/>
          <p:cNvSpPr>
            <a:spLocks noGrp="1"/>
          </p:cNvSpPr>
          <p:nvPr>
            <p:ph idx="1"/>
          </p:nvPr>
        </p:nvSpPr>
        <p:spPr/>
        <p:txBody>
          <a:bodyPr>
            <a:normAutofit/>
          </a:bodyPr>
          <a:lstStyle/>
          <a:p>
            <a:pPr marL="0" indent="0" algn="ctr">
              <a:buNone/>
            </a:pPr>
            <a:r>
              <a:rPr lang="id-ID" sz="2800" dirty="0" smtClean="0"/>
              <a:t>Edit dan tambahkan konfigurasi untuk forward dan reverse, pada file named.conf atau bisa juga pada file named.conf.local. Kemudian tambahkan script di bawah ini.</a:t>
            </a:r>
            <a:endParaRPr lang="id-ID" sz="2800" dirty="0"/>
          </a:p>
        </p:txBody>
      </p:sp>
      <p:pic>
        <p:nvPicPr>
          <p:cNvPr id="1026" name="Picture 2"/>
          <p:cNvPicPr>
            <a:picLocks noChangeAspect="1" noChangeArrowheads="1"/>
          </p:cNvPicPr>
          <p:nvPr/>
        </p:nvPicPr>
        <p:blipFill>
          <a:blip r:embed="rId2"/>
          <a:srcRect/>
          <a:stretch>
            <a:fillRect/>
          </a:stretch>
        </p:blipFill>
        <p:spPr bwMode="auto">
          <a:xfrm>
            <a:off x="533400" y="3505200"/>
            <a:ext cx="8296275" cy="30765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624</TotalTime>
  <Words>563</Words>
  <Application>Microsoft Office PowerPoint</Application>
  <PresentationFormat>On-screen Show (4:3)</PresentationFormat>
  <Paragraphs>67</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Mengadministrasi Server Dalam Jaranginan</vt:lpstr>
      <vt:lpstr>Review Materi Sebelumnya</vt:lpstr>
      <vt:lpstr>source.list</vt:lpstr>
      <vt:lpstr>DNS Server</vt:lpstr>
      <vt:lpstr>Instalasi</vt:lpstr>
      <vt:lpstr>Instalasi</vt:lpstr>
      <vt:lpstr>Konfigurasi</vt:lpstr>
      <vt:lpstr>Konfigurasi</vt:lpstr>
      <vt:lpstr>Konfigurasi</vt:lpstr>
      <vt:lpstr>File Forward</vt:lpstr>
      <vt:lpstr>Slide 11</vt:lpstr>
      <vt:lpstr>File Reverse</vt:lpstr>
      <vt:lpstr>File Reverse</vt:lpstr>
      <vt:lpstr>Menambah dns-name-server</vt:lpstr>
      <vt:lpstr>Pengujian</vt:lpstr>
      <vt:lpstr>Web Server</vt:lpstr>
      <vt:lpstr>Instalasi</vt:lpstr>
      <vt:lpstr>Pengujian</vt:lpstr>
      <vt:lpstr>Konfigurasi Virtual Host</vt:lpstr>
      <vt:lpstr>Konfigurasi Virtual Host</vt:lpstr>
      <vt:lpstr> Konfigurasi Web Direktori</vt:lpstr>
      <vt:lpstr> Konfigurasi Web Direktori</vt:lpstr>
      <vt:lpstr>Sub Domain</vt:lpstr>
      <vt:lpstr>Sub Domain</vt:lpstr>
      <vt:lpstr>Sub Domain</vt:lpstr>
      <vt:lpstr>Membuat Halaman Website</vt:lpstr>
      <vt:lpstr>Pengujian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Mengadministrasi Server Dalam Jaranginan</dc:title>
  <dc:creator>entirsaif</dc:creator>
  <cp:lastModifiedBy>entirsaif</cp:lastModifiedBy>
  <cp:revision>38</cp:revision>
  <dcterms:created xsi:type="dcterms:W3CDTF">2006-08-16T00:00:00Z</dcterms:created>
  <dcterms:modified xsi:type="dcterms:W3CDTF">2014-11-14T02:57:49Z</dcterms:modified>
</cp:coreProperties>
</file>